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42"/>
  </p:notesMasterIdLst>
  <p:sldIdLst>
    <p:sldId id="256" r:id="rId2"/>
    <p:sldId id="257" r:id="rId3"/>
    <p:sldId id="300" r:id="rId4"/>
    <p:sldId id="434" r:id="rId5"/>
    <p:sldId id="435"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55" r:id="rId49"/>
    <p:sldId id="436" r:id="rId50"/>
    <p:sldId id="354" r:id="rId51"/>
    <p:sldId id="356" r:id="rId52"/>
    <p:sldId id="437" r:id="rId53"/>
    <p:sldId id="438" r:id="rId54"/>
    <p:sldId id="439" r:id="rId55"/>
    <p:sldId id="440" r:id="rId56"/>
    <p:sldId id="441" r:id="rId57"/>
    <p:sldId id="442" r:id="rId58"/>
    <p:sldId id="443"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3" r:id="rId75"/>
    <p:sldId id="374" r:id="rId76"/>
    <p:sldId id="376" r:id="rId77"/>
    <p:sldId id="444" r:id="rId78"/>
    <p:sldId id="445" r:id="rId79"/>
    <p:sldId id="446" r:id="rId80"/>
    <p:sldId id="447" r:id="rId81"/>
    <p:sldId id="375" r:id="rId82"/>
    <p:sldId id="377" r:id="rId83"/>
    <p:sldId id="378" r:id="rId84"/>
    <p:sldId id="379" r:id="rId85"/>
    <p:sldId id="380" r:id="rId86"/>
    <p:sldId id="381" r:id="rId87"/>
    <p:sldId id="382" r:id="rId88"/>
    <p:sldId id="383" r:id="rId89"/>
    <p:sldId id="384" r:id="rId90"/>
    <p:sldId id="385" r:id="rId91"/>
    <p:sldId id="386" r:id="rId92"/>
    <p:sldId id="387" r:id="rId93"/>
    <p:sldId id="388" r:id="rId94"/>
    <p:sldId id="389" r:id="rId95"/>
    <p:sldId id="390" r:id="rId96"/>
    <p:sldId id="391" r:id="rId97"/>
    <p:sldId id="392" r:id="rId98"/>
    <p:sldId id="393" r:id="rId99"/>
    <p:sldId id="394" r:id="rId100"/>
    <p:sldId id="395" r:id="rId101"/>
    <p:sldId id="396" r:id="rId102"/>
    <p:sldId id="397" r:id="rId103"/>
    <p:sldId id="398" r:id="rId104"/>
    <p:sldId id="399" r:id="rId105"/>
    <p:sldId id="400"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417" r:id="rId123"/>
    <p:sldId id="418" r:id="rId124"/>
    <p:sldId id="419" r:id="rId125"/>
    <p:sldId id="420" r:id="rId126"/>
    <p:sldId id="421" r:id="rId127"/>
    <p:sldId id="422" r:id="rId128"/>
    <p:sldId id="423" r:id="rId129"/>
    <p:sldId id="424" r:id="rId130"/>
    <p:sldId id="425" r:id="rId131"/>
    <p:sldId id="426" r:id="rId132"/>
    <p:sldId id="427" r:id="rId133"/>
    <p:sldId id="428" r:id="rId134"/>
    <p:sldId id="429" r:id="rId135"/>
    <p:sldId id="430" r:id="rId136"/>
    <p:sldId id="431" r:id="rId137"/>
    <p:sldId id="432" r:id="rId138"/>
    <p:sldId id="372" r:id="rId139"/>
    <p:sldId id="433" r:id="rId140"/>
    <p:sldId id="297" r:id="rId1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846" autoAdjust="0"/>
  </p:normalViewPr>
  <p:slideViewPr>
    <p:cSldViewPr>
      <p:cViewPr varScale="1">
        <p:scale>
          <a:sx n="88" d="100"/>
          <a:sy n="88" d="100"/>
        </p:scale>
        <p:origin x="2040"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090E5971-BA21-4651-AC3A-5653532ACB69}" type="slidenum">
              <a:rPr lang="en-US" altLang="en-US"/>
              <a:pPr>
                <a:defRPr/>
              </a:pPr>
              <a:t>‹#›</a:t>
            </a:fld>
            <a:endParaRPr lang="en-US" altLang="en-US"/>
          </a:p>
        </p:txBody>
      </p:sp>
    </p:spTree>
    <p:extLst>
      <p:ext uri="{BB962C8B-B14F-4D97-AF65-F5344CB8AC3E}">
        <p14:creationId xmlns:p14="http://schemas.microsoft.com/office/powerpoint/2010/main" val="34131123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ocwebchuan.com/reference/tag/tag_style.php"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hocwebchuan.com/tutorial/tut_html.php"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ocwebchuan.com/reference/cssSection/se_selector.php"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vn.got-it.ai/blog/ngon-ngu-html-la-gi-nhung-code-html-don-gian-nha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n.got-it.ai/blog/ngon-ngu-html-la-gi-nhung-code-html-don-gian-nhat"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https://www.w3schools.com/css/default.asp</a:t>
            </a:r>
          </a:p>
          <a:p>
            <a:endParaRPr lang="en-US" dirty="0"/>
          </a:p>
        </p:txBody>
      </p:sp>
      <p:sp>
        <p:nvSpPr>
          <p:cNvPr id="4" name="Slide Number Placeholder 3"/>
          <p:cNvSpPr>
            <a:spLocks noGrp="1"/>
          </p:cNvSpPr>
          <p:nvPr>
            <p:ph type="sldNum" sz="quarter" idx="10"/>
          </p:nvPr>
        </p:nvSpPr>
        <p:spPr/>
        <p:txBody>
          <a:bodyPr/>
          <a:lstStyle/>
          <a:p>
            <a:pPr>
              <a:defRPr/>
            </a:pPr>
            <a:fld id="{090E5971-BA21-4651-AC3A-5653532ACB69}" type="slidenum">
              <a:rPr lang="en-US" altLang="en-US" smtClean="0"/>
              <a:pPr>
                <a:defRPr/>
              </a:pPr>
              <a:t>1</a:t>
            </a:fld>
            <a:endParaRPr lang="en-US" altLang="en-US"/>
          </a:p>
        </p:txBody>
      </p:sp>
    </p:spTree>
    <p:extLst>
      <p:ext uri="{BB962C8B-B14F-4D97-AF65-F5344CB8AC3E}">
        <p14:creationId xmlns:p14="http://schemas.microsoft.com/office/powerpoint/2010/main" val="2309906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https://webcoban.vn/javascript/tai-lieu-hoc-javascript</a:t>
            </a:r>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48</a:t>
            </a:fld>
            <a:endParaRPr lang="en-US" altLang="en-US"/>
          </a:p>
        </p:txBody>
      </p:sp>
    </p:spTree>
    <p:extLst>
      <p:ext uri="{BB962C8B-B14F-4D97-AF65-F5344CB8AC3E}">
        <p14:creationId xmlns:p14="http://schemas.microsoft.com/office/powerpoint/2010/main" val="247615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Noto Serif" panose="02020600060500020200" pitchFamily="18" charset="0"/>
              </a:rPr>
              <a:t>Bên trong đoạn </a:t>
            </a:r>
            <a:r>
              <a:rPr lang="vi-VN" b="0" i="1" dirty="0">
                <a:solidFill>
                  <a:srgbClr val="000000"/>
                </a:solidFill>
                <a:effectLst/>
                <a:latin typeface="Noto Serif" panose="02020600060500020200" pitchFamily="18" charset="0"/>
              </a:rPr>
              <a:t>&lt;script&gt;</a:t>
            </a:r>
            <a:r>
              <a:rPr lang="vi-VN" b="0" i="0" dirty="0">
                <a:solidFill>
                  <a:srgbClr val="000000"/>
                </a:solidFill>
                <a:effectLst/>
                <a:latin typeface="Noto Serif" panose="02020600060500020200" pitchFamily="18" charset="0"/>
              </a:rPr>
              <a:t> chỉ dùng để chứa các mã lệnh JavaScript và tuyệt đối không được đặt vào đó những đoạn </a:t>
            </a:r>
            <a:r>
              <a:rPr lang="vi-VN" b="0" i="1" dirty="0">
                <a:solidFill>
                  <a:srgbClr val="000000"/>
                </a:solidFill>
                <a:effectLst/>
                <a:latin typeface="Noto Serif" panose="02020600060500020200" pitchFamily="18" charset="0"/>
              </a:rPr>
              <a:t>&lt;script&gt;</a:t>
            </a:r>
            <a:r>
              <a:rPr lang="vi-VN" b="0" i="0" dirty="0">
                <a:solidFill>
                  <a:srgbClr val="000000"/>
                </a:solidFill>
                <a:effectLst/>
                <a:latin typeface="Noto Serif" panose="02020600060500020200" pitchFamily="18" charset="0"/>
              </a:rPr>
              <a:t> khác.</a:t>
            </a:r>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53</a:t>
            </a:fld>
            <a:endParaRPr lang="en-US" altLang="en-US"/>
          </a:p>
        </p:txBody>
      </p:sp>
    </p:spTree>
    <p:extLst>
      <p:ext uri="{BB962C8B-B14F-4D97-AF65-F5344CB8AC3E}">
        <p14:creationId xmlns:p14="http://schemas.microsoft.com/office/powerpoint/2010/main" val="411057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000000"/>
                </a:solidFill>
                <a:effectLst/>
                <a:latin typeface="Noto Serif" panose="02020600060500020200" pitchFamily="18" charset="0"/>
              </a:rPr>
              <a:t>- Việc viết mã lệnh JavaScript trực tiếp vào trang web </a:t>
            </a:r>
            <a:r>
              <a:rPr lang="vi-VN" b="0" i="1" dirty="0">
                <a:solidFill>
                  <a:srgbClr val="000000"/>
                </a:solidFill>
                <a:effectLst/>
                <a:latin typeface="Noto Serif" panose="02020600060500020200" pitchFamily="18" charset="0"/>
              </a:rPr>
              <a:t>(giống như cách 1)</a:t>
            </a:r>
            <a:r>
              <a:rPr lang="vi-VN" b="0" i="0" dirty="0">
                <a:solidFill>
                  <a:srgbClr val="000000"/>
                </a:solidFill>
                <a:effectLst/>
                <a:latin typeface="Noto Serif" panose="02020600060500020200" pitchFamily="18" charset="0"/>
              </a:rPr>
              <a:t> sẽ khiến mã nguồn của trang web bị </a:t>
            </a:r>
            <a:r>
              <a:rPr lang="vi-VN" b="1" i="1" dirty="0">
                <a:solidFill>
                  <a:srgbClr val="333333"/>
                </a:solidFill>
                <a:effectLst/>
                <a:latin typeface="Noto Serif" panose="02020600060500020200" pitchFamily="18" charset="0"/>
              </a:rPr>
              <a:t>"rối nùi"</a:t>
            </a:r>
            <a:r>
              <a:rPr lang="vi-VN" b="0" i="0" dirty="0">
                <a:solidFill>
                  <a:srgbClr val="000000"/>
                </a:solidFill>
                <a:effectLst/>
                <a:latin typeface="Noto Serif" panose="02020600060500020200" pitchFamily="18" charset="0"/>
              </a:rPr>
              <a:t>, làm cho người lập trình viên khó quan sát, quản lý cũng như cập nhật nâng cấp mã nguồn </a:t>
            </a:r>
            <a:r>
              <a:rPr lang="vi-VN" b="0" i="1" dirty="0">
                <a:solidFill>
                  <a:srgbClr val="000000"/>
                </a:solidFill>
                <a:effectLst/>
                <a:latin typeface="Noto Serif" panose="02020600060500020200" pitchFamily="18" charset="0"/>
              </a:rPr>
              <a:t>(Điều này là dễ hiểu, bạn cứ thử nghĩ một trang web có khoảng vài trăm dòng lệnh HTML/CSS đã khó quan sát như thế nào rồi, mà còn nhét thêm cả JavaScript vào đó nữa thì sẽ ra sao !?)</a:t>
            </a:r>
            <a:endParaRPr lang="vi-VN" b="0" i="0" dirty="0">
              <a:solidFill>
                <a:srgbClr val="000000"/>
              </a:solidFill>
              <a:effectLst/>
              <a:latin typeface="Noto Serif" panose="02020600060500020200" pitchFamily="18" charset="0"/>
            </a:endParaRPr>
          </a:p>
          <a:p>
            <a:pPr algn="l"/>
            <a:r>
              <a:rPr lang="vi-VN" b="0" i="0" dirty="0">
                <a:solidFill>
                  <a:srgbClr val="000000"/>
                </a:solidFill>
                <a:effectLst/>
                <a:latin typeface="Noto Serif" panose="02020600060500020200" pitchFamily="18" charset="0"/>
              </a:rPr>
              <a:t>- Để khắc phục vấn đề trên, ta còn một cách sử dụng JavaScript khác chính là viết mã lệnh vào bên trong tập tin JavaScript, sau đó nhúng tập tin JavaScript vào trang web.</a:t>
            </a:r>
          </a:p>
          <a:p>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54</a:t>
            </a:fld>
            <a:endParaRPr lang="en-US" altLang="en-US"/>
          </a:p>
        </p:txBody>
      </p:sp>
    </p:spTree>
    <p:extLst>
      <p:ext uri="{BB962C8B-B14F-4D97-AF65-F5344CB8AC3E}">
        <p14:creationId xmlns:p14="http://schemas.microsoft.com/office/powerpoint/2010/main" val="1108972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HTML, việc hiển thị một nội dung gì đó lên màn hình thật đơn giản, ta chỉ cần gõ trực tiếp nội dung muốn hiển thị là xong</a:t>
            </a:r>
            <a:endParaRPr lang="en-US" dirty="0"/>
          </a:p>
          <a:p>
            <a:r>
              <a:rPr lang="vi-VN" b="0" i="0" dirty="0">
                <a:solidFill>
                  <a:srgbClr val="000000"/>
                </a:solidFill>
                <a:effectLst/>
                <a:latin typeface="Noto Serif" panose="02020600060500020200" pitchFamily="18" charset="0"/>
              </a:rPr>
              <a:t>Còn đối với JavaScript thì không được hỗ trợ hiển thị dữ liệu trực tiếp giống như trong HTML, mà phải thông qua một phương thức </a:t>
            </a:r>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56</a:t>
            </a:fld>
            <a:endParaRPr lang="en-US" altLang="en-US"/>
          </a:p>
        </p:txBody>
      </p:sp>
    </p:spTree>
    <p:extLst>
      <p:ext uri="{BB962C8B-B14F-4D97-AF65-F5344CB8AC3E}">
        <p14:creationId xmlns:p14="http://schemas.microsoft.com/office/powerpoint/2010/main" val="1240531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HTML, việc hiển thị một nội dung gì đó lên màn hình thật đơn giản, ta chỉ cần gõ trực tiếp nội dung muốn hiển thị là xong</a:t>
            </a:r>
            <a:endParaRPr lang="en-US" dirty="0"/>
          </a:p>
          <a:p>
            <a:r>
              <a:rPr lang="vi-VN" b="0" i="0" dirty="0">
                <a:solidFill>
                  <a:srgbClr val="000000"/>
                </a:solidFill>
                <a:effectLst/>
                <a:latin typeface="Noto Serif" panose="02020600060500020200" pitchFamily="18" charset="0"/>
              </a:rPr>
              <a:t>Còn đối với JavaScript thì không được hỗ trợ hiển thị dữ liệu trực tiếp giống như trong HTML, mà phải thông qua một phương thức </a:t>
            </a:r>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57</a:t>
            </a:fld>
            <a:endParaRPr lang="en-US" altLang="en-US"/>
          </a:p>
        </p:txBody>
      </p:sp>
    </p:spTree>
    <p:extLst>
      <p:ext uri="{BB962C8B-B14F-4D97-AF65-F5344CB8AC3E}">
        <p14:creationId xmlns:p14="http://schemas.microsoft.com/office/powerpoint/2010/main" val="3225493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Sinh</a:t>
            </a:r>
            <a:r>
              <a:rPr lang="en-US" dirty="0"/>
              <a:t> </a:t>
            </a:r>
            <a:r>
              <a:rPr lang="en-US" dirty="0" err="1"/>
              <a:t>viên</a:t>
            </a:r>
            <a:r>
              <a:rPr lang="en-US" baseline="0" dirty="0"/>
              <a:t> </a:t>
            </a:r>
            <a:r>
              <a:rPr lang="en-US" baseline="0" dirty="0" err="1"/>
              <a:t>tự</a:t>
            </a:r>
            <a:r>
              <a:rPr lang="en-US" baseline="0" dirty="0"/>
              <a:t> </a:t>
            </a:r>
            <a:r>
              <a:rPr lang="en-US" baseline="0" dirty="0" err="1"/>
              <a:t>học</a:t>
            </a:r>
            <a:endParaRPr lang="en-US" dirty="0"/>
          </a:p>
        </p:txBody>
      </p:sp>
      <p:sp>
        <p:nvSpPr>
          <p:cNvPr id="4" name="Slide Number Placeholder 3"/>
          <p:cNvSpPr>
            <a:spLocks noGrp="1"/>
          </p:cNvSpPr>
          <p:nvPr>
            <p:ph type="sldNum" sz="quarter" idx="10"/>
          </p:nvPr>
        </p:nvSpPr>
        <p:spPr/>
        <p:txBody>
          <a:bodyPr/>
          <a:lstStyle/>
          <a:p>
            <a:pPr>
              <a:defRPr/>
            </a:pPr>
            <a:fld id="{090E5971-BA21-4651-AC3A-5653532ACB69}" type="slidenum">
              <a:rPr lang="en-US" altLang="en-US" smtClean="0">
                <a:solidFill>
                  <a:prstClr val="black"/>
                </a:solidFill>
              </a:rPr>
              <a:pPr>
                <a:defRPr/>
              </a:pPr>
              <a:t>92</a:t>
            </a:fld>
            <a:endParaRPr lang="en-US" altLang="en-US">
              <a:solidFill>
                <a:prstClr val="black"/>
              </a:solidFill>
            </a:endParaRPr>
          </a:p>
        </p:txBody>
      </p:sp>
    </p:spTree>
    <p:extLst>
      <p:ext uri="{BB962C8B-B14F-4D97-AF65-F5344CB8AC3E}">
        <p14:creationId xmlns:p14="http://schemas.microsoft.com/office/powerpoint/2010/main" val="2674008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https://www.w3schools.com/js/default.asp</a:t>
            </a:r>
          </a:p>
          <a:p>
            <a:r>
              <a:rPr lang="vi-VN" b="0" i="0" dirty="0">
                <a:solidFill>
                  <a:srgbClr val="333333"/>
                </a:solidFill>
                <a:effectLst/>
                <a:latin typeface="Roboto" panose="02000000000000000000" pitchFamily="2" charset="0"/>
              </a:rPr>
              <a:t>Một trang web với các thao tác như click chuột, hay di chuột,… Đây được xem là các </a:t>
            </a:r>
            <a:r>
              <a:rPr lang="vi-VN" b="0" i="0" dirty="0">
                <a:solidFill>
                  <a:srgbClr val="333333"/>
                </a:solidFill>
                <a:effectLst/>
                <a:latin typeface="RobotoBold"/>
              </a:rPr>
              <a:t>sự kiện</a:t>
            </a:r>
            <a:r>
              <a:rPr lang="vi-VN" b="0" i="0" dirty="0">
                <a:solidFill>
                  <a:srgbClr val="333333"/>
                </a:solidFill>
                <a:effectLst/>
                <a:latin typeface="Roboto" panose="02000000000000000000" pitchFamily="2" charset="0"/>
              </a:rPr>
              <a:t> và </a:t>
            </a:r>
            <a:r>
              <a:rPr lang="vi-VN" b="0" i="0" dirty="0">
                <a:solidFill>
                  <a:srgbClr val="333333"/>
                </a:solidFill>
                <a:effectLst/>
                <a:latin typeface="RobotoBold"/>
              </a:rPr>
              <a:t>JavaScript</a:t>
            </a:r>
            <a:r>
              <a:rPr lang="vi-VN" b="0" i="0" dirty="0">
                <a:solidFill>
                  <a:srgbClr val="333333"/>
                </a:solidFill>
                <a:effectLst/>
                <a:latin typeface="Roboto" panose="02000000000000000000" pitchFamily="2" charset="0"/>
              </a:rPr>
              <a:t> có thể </a:t>
            </a:r>
            <a:r>
              <a:rPr lang="vi-VN" b="0" i="0" dirty="0">
                <a:solidFill>
                  <a:srgbClr val="333333"/>
                </a:solidFill>
                <a:effectLst/>
                <a:latin typeface="RobotoBold"/>
              </a:rPr>
              <a:t>bắt các sự kiện</a:t>
            </a:r>
            <a:r>
              <a:rPr lang="vi-VN" b="0" i="0" dirty="0">
                <a:solidFill>
                  <a:srgbClr val="333333"/>
                </a:solidFill>
                <a:effectLst/>
                <a:latin typeface="Roboto" panose="02000000000000000000" pitchFamily="2" charset="0"/>
              </a:rPr>
              <a:t> này thông qua </a:t>
            </a:r>
            <a:r>
              <a:rPr lang="vi-VN" b="0" i="0" dirty="0">
                <a:solidFill>
                  <a:srgbClr val="333333"/>
                </a:solidFill>
                <a:effectLst/>
                <a:latin typeface="RobotoBold"/>
              </a:rPr>
              <a:t>HTML DOM</a:t>
            </a:r>
            <a:r>
              <a:rPr lang="vi-VN" b="0" i="0" dirty="0">
                <a:solidFill>
                  <a:srgbClr val="333333"/>
                </a:solidFill>
                <a:effectLst/>
                <a:latin typeface="Roboto" panose="02000000000000000000" pitchFamily="2" charset="0"/>
              </a:rPr>
              <a:t>.</a:t>
            </a:r>
            <a:endParaRPr lang="en-US" dirty="0"/>
          </a:p>
        </p:txBody>
      </p:sp>
      <p:sp>
        <p:nvSpPr>
          <p:cNvPr id="4" name="Slide Number Placeholder 3"/>
          <p:cNvSpPr>
            <a:spLocks noGrp="1"/>
          </p:cNvSpPr>
          <p:nvPr>
            <p:ph type="sldNum" sz="quarter" idx="10"/>
          </p:nvPr>
        </p:nvSpPr>
        <p:spPr/>
        <p:txBody>
          <a:bodyPr/>
          <a:lstStyle/>
          <a:p>
            <a:pPr>
              <a:defRPr/>
            </a:pPr>
            <a:fld id="{090E5971-BA21-4651-AC3A-5653532ACB69}" type="slidenum">
              <a:rPr lang="en-US" altLang="en-US" smtClean="0"/>
              <a:pPr>
                <a:defRPr/>
              </a:pPr>
              <a:t>105</a:t>
            </a:fld>
            <a:endParaRPr lang="en-US" altLang="en-US"/>
          </a:p>
        </p:txBody>
      </p:sp>
    </p:spTree>
    <p:extLst>
      <p:ext uri="{BB962C8B-B14F-4D97-AF65-F5344CB8AC3E}">
        <p14:creationId xmlns:p14="http://schemas.microsoft.com/office/powerpoint/2010/main" val="1662245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333333"/>
                </a:solidFill>
                <a:effectLst/>
                <a:latin typeface="Roboto" panose="02000000000000000000" pitchFamily="2" charset="0"/>
              </a:rPr>
              <a:t>Một trang web với các thao tác như click chuột, hay di chuột,… Đây được xem là các </a:t>
            </a:r>
            <a:r>
              <a:rPr lang="vi-VN" b="0" i="0" dirty="0">
                <a:solidFill>
                  <a:srgbClr val="333333"/>
                </a:solidFill>
                <a:effectLst/>
                <a:latin typeface="RobotoBold"/>
              </a:rPr>
              <a:t>sự kiện</a:t>
            </a:r>
            <a:r>
              <a:rPr lang="vi-VN" b="0" i="0" dirty="0">
                <a:solidFill>
                  <a:srgbClr val="333333"/>
                </a:solidFill>
                <a:effectLst/>
                <a:latin typeface="Roboto" panose="02000000000000000000" pitchFamily="2" charset="0"/>
              </a:rPr>
              <a:t> và </a:t>
            </a:r>
            <a:r>
              <a:rPr lang="vi-VN" b="0" i="0" dirty="0">
                <a:solidFill>
                  <a:srgbClr val="333333"/>
                </a:solidFill>
                <a:effectLst/>
                <a:latin typeface="RobotoBold"/>
              </a:rPr>
              <a:t>JavaScript</a:t>
            </a:r>
            <a:r>
              <a:rPr lang="vi-VN" b="0" i="0" dirty="0">
                <a:solidFill>
                  <a:srgbClr val="333333"/>
                </a:solidFill>
                <a:effectLst/>
                <a:latin typeface="Roboto" panose="02000000000000000000" pitchFamily="2" charset="0"/>
              </a:rPr>
              <a:t> có thể </a:t>
            </a:r>
            <a:r>
              <a:rPr lang="vi-VN" b="0" i="0" dirty="0">
                <a:solidFill>
                  <a:srgbClr val="333333"/>
                </a:solidFill>
                <a:effectLst/>
                <a:latin typeface="RobotoBold"/>
              </a:rPr>
              <a:t>bắt các sự kiện</a:t>
            </a:r>
            <a:r>
              <a:rPr lang="vi-VN" b="0" i="0" dirty="0">
                <a:solidFill>
                  <a:srgbClr val="333333"/>
                </a:solidFill>
                <a:effectLst/>
                <a:latin typeface="Roboto" panose="02000000000000000000" pitchFamily="2" charset="0"/>
              </a:rPr>
              <a:t> này thông qua </a:t>
            </a:r>
            <a:r>
              <a:rPr lang="vi-VN" b="0" i="0" dirty="0">
                <a:solidFill>
                  <a:srgbClr val="333333"/>
                </a:solidFill>
                <a:effectLst/>
                <a:latin typeface="RobotoBold"/>
              </a:rPr>
              <a:t>HTML DOM</a:t>
            </a:r>
            <a:r>
              <a:rPr lang="vi-VN" b="0" i="0" dirty="0">
                <a:solidFill>
                  <a:srgbClr val="333333"/>
                </a:solidFill>
                <a:effectLst/>
                <a:latin typeface="Roboto" panose="02000000000000000000" pitchFamily="2" charset="0"/>
              </a:rPr>
              <a:t>.</a:t>
            </a:r>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106</a:t>
            </a:fld>
            <a:endParaRPr lang="en-US" altLang="en-US"/>
          </a:p>
        </p:txBody>
      </p:sp>
    </p:spTree>
    <p:extLst>
      <p:ext uri="{BB962C8B-B14F-4D97-AF65-F5344CB8AC3E}">
        <p14:creationId xmlns:p14="http://schemas.microsoft.com/office/powerpoint/2010/main" val="3426902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a:t>
            </a:r>
            <a:r>
              <a:rPr lang="en-US" b="0" i="0" dirty="0">
                <a:solidFill>
                  <a:srgbClr val="333333"/>
                </a:solidFill>
                <a:effectLst/>
                <a:latin typeface="RobotoBold"/>
              </a:rPr>
              <a:t>DOM </a:t>
            </a:r>
            <a:r>
              <a:rPr lang="en-US" b="0" i="0" dirty="0" err="1">
                <a:solidFill>
                  <a:srgbClr val="333333"/>
                </a:solidFill>
                <a:effectLst/>
                <a:latin typeface="RobotoBold"/>
              </a:rPr>
              <a:t>trong</a:t>
            </a:r>
            <a:r>
              <a:rPr lang="en-US" b="0" i="0" dirty="0">
                <a:solidFill>
                  <a:srgbClr val="333333"/>
                </a:solidFill>
                <a:effectLst/>
                <a:latin typeface="RobotoBold"/>
              </a:rPr>
              <a:t> JavaScript</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có</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thể</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thao</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tác</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với</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các</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phần</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tử</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của</a:t>
            </a:r>
            <a:r>
              <a:rPr lang="en-US" b="0" i="0" dirty="0">
                <a:solidFill>
                  <a:srgbClr val="333333"/>
                </a:solidFill>
                <a:effectLst/>
                <a:latin typeface="Roboto" panose="02000000000000000000" pitchFamily="2" charset="0"/>
              </a:rPr>
              <a:t> HTML </a:t>
            </a:r>
            <a:r>
              <a:rPr lang="en-US" b="0" i="0" dirty="0" err="1">
                <a:solidFill>
                  <a:srgbClr val="333333"/>
                </a:solidFill>
                <a:effectLst/>
                <a:latin typeface="Roboto" panose="02000000000000000000" pitchFamily="2" charset="0"/>
              </a:rPr>
              <a:t>và</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Bold"/>
              </a:rPr>
              <a:t>xử</a:t>
            </a:r>
            <a:r>
              <a:rPr lang="en-US" b="0" i="0" dirty="0">
                <a:solidFill>
                  <a:srgbClr val="333333"/>
                </a:solidFill>
                <a:effectLst/>
                <a:latin typeface="RobotoBold"/>
              </a:rPr>
              <a:t> </a:t>
            </a:r>
            <a:r>
              <a:rPr lang="en-US" b="0" i="0" dirty="0" err="1">
                <a:solidFill>
                  <a:srgbClr val="333333"/>
                </a:solidFill>
                <a:effectLst/>
                <a:latin typeface="RobotoBold"/>
              </a:rPr>
              <a:t>lý</a:t>
            </a:r>
            <a:r>
              <a:rPr lang="en-US" b="0" i="0" dirty="0">
                <a:solidFill>
                  <a:srgbClr val="333333"/>
                </a:solidFill>
                <a:effectLst/>
                <a:latin typeface="RobotoBold"/>
              </a:rPr>
              <a:t> </a:t>
            </a:r>
            <a:r>
              <a:rPr lang="en-US" b="0" i="0" dirty="0" err="1">
                <a:solidFill>
                  <a:srgbClr val="333333"/>
                </a:solidFill>
                <a:effectLst/>
                <a:latin typeface="RobotoBold"/>
              </a:rPr>
              <a:t>sự</a:t>
            </a:r>
            <a:r>
              <a:rPr lang="en-US" b="0" i="0" dirty="0">
                <a:solidFill>
                  <a:srgbClr val="333333"/>
                </a:solidFill>
                <a:effectLst/>
                <a:latin typeface="RobotoBold"/>
              </a:rPr>
              <a:t> </a:t>
            </a:r>
            <a:r>
              <a:rPr lang="en-US" b="0" i="0" dirty="0" err="1">
                <a:solidFill>
                  <a:srgbClr val="333333"/>
                </a:solidFill>
                <a:effectLst/>
                <a:latin typeface="RobotoBold"/>
              </a:rPr>
              <a:t>kiện</a:t>
            </a:r>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136</a:t>
            </a:fld>
            <a:endParaRPr lang="en-US" altLang="en-US"/>
          </a:p>
        </p:txBody>
      </p:sp>
    </p:spTree>
    <p:extLst>
      <p:ext uri="{BB962C8B-B14F-4D97-AF65-F5344CB8AC3E}">
        <p14:creationId xmlns:p14="http://schemas.microsoft.com/office/powerpoint/2010/main" val="317912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https://hocwebchuan.com/tutorial/tut_css_basic.php</a:t>
            </a:r>
          </a:p>
          <a:p>
            <a:endParaRPr lang="en-US"/>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2</a:t>
            </a:fld>
            <a:endParaRPr lang="en-US" altLang="en-US"/>
          </a:p>
        </p:txBody>
      </p:sp>
    </p:spTree>
    <p:extLst>
      <p:ext uri="{BB962C8B-B14F-4D97-AF65-F5344CB8AC3E}">
        <p14:creationId xmlns:p14="http://schemas.microsoft.com/office/powerpoint/2010/main" val="2471658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u="none" strike="noStrike" dirty="0">
                <a:solidFill>
                  <a:srgbClr val="333333"/>
                </a:solidFill>
                <a:effectLst/>
                <a:latin typeface="Arial" panose="020B0604020202020204" pitchFamily="34" charset="0"/>
              </a:rPr>
              <a:t>CSS viết tắt của từ </a:t>
            </a:r>
            <a:r>
              <a:rPr lang="vi-VN" b="1" i="0" u="none" strike="noStrike" dirty="0">
                <a:solidFill>
                  <a:srgbClr val="333333"/>
                </a:solidFill>
                <a:effectLst/>
                <a:latin typeface="Arial" panose="020B0604020202020204" pitchFamily="34" charset="0"/>
              </a:rPr>
              <a:t>C</a:t>
            </a:r>
            <a:r>
              <a:rPr lang="vi-VN" b="0" i="0" u="none" strike="noStrike" dirty="0">
                <a:solidFill>
                  <a:srgbClr val="333333"/>
                </a:solidFill>
                <a:effectLst/>
                <a:latin typeface="Arial" panose="020B0604020202020204" pitchFamily="34" charset="0"/>
              </a:rPr>
              <a:t>ascading </a:t>
            </a:r>
            <a:r>
              <a:rPr lang="vi-VN" b="1" i="0" u="none" strike="noStrike" dirty="0">
                <a:solidFill>
                  <a:srgbClr val="333333"/>
                </a:solidFill>
                <a:effectLst/>
                <a:latin typeface="Arial" panose="020B0604020202020204" pitchFamily="34" charset="0"/>
              </a:rPr>
              <a:t>S</a:t>
            </a:r>
            <a:r>
              <a:rPr lang="vi-VN" b="0" i="0" u="none" strike="noStrike" dirty="0">
                <a:solidFill>
                  <a:srgbClr val="333333"/>
                </a:solidFill>
                <a:effectLst/>
                <a:latin typeface="Arial" panose="020B0604020202020204" pitchFamily="34" charset="0"/>
              </a:rPr>
              <a:t>tyle </a:t>
            </a:r>
            <a:r>
              <a:rPr lang="vi-VN" b="1" i="0" u="none" strike="noStrike" dirty="0">
                <a:solidFill>
                  <a:srgbClr val="333333"/>
                </a:solidFill>
                <a:effectLst/>
                <a:latin typeface="Arial" panose="020B0604020202020204" pitchFamily="34" charset="0"/>
              </a:rPr>
              <a:t>S</a:t>
            </a:r>
            <a:r>
              <a:rPr lang="vi-VN" b="0" i="0" u="none" strike="noStrike" dirty="0">
                <a:solidFill>
                  <a:srgbClr val="333333"/>
                </a:solidFill>
                <a:effectLst/>
                <a:latin typeface="Arial" panose="020B0604020202020204" pitchFamily="34" charset="0"/>
              </a:rPr>
              <a:t>heets, được dùng để trang trí, định dạng, bố cục cho trang web, không có ý nghĩa trong việc thể hiện nội dung.</a:t>
            </a:r>
          </a:p>
          <a:p>
            <a:pPr algn="l">
              <a:buFont typeface="Arial" panose="020B0604020202020204" pitchFamily="34" charset="0"/>
              <a:buChar char="•"/>
            </a:pPr>
            <a:r>
              <a:rPr lang="vi-VN" b="0" i="0" u="none" strike="noStrike" dirty="0">
                <a:solidFill>
                  <a:srgbClr val="333333"/>
                </a:solidFill>
                <a:effectLst/>
                <a:latin typeface="Arial" panose="020B0604020202020204" pitchFamily="34" charset="0"/>
              </a:rPr>
              <a:t>CSS là một file có phần mở rộng là </a:t>
            </a:r>
            <a:r>
              <a:rPr lang="vi-VN" b="0" i="0" u="none" strike="noStrike" dirty="0">
                <a:solidFill>
                  <a:srgbClr val="1A5EBA"/>
                </a:solidFill>
                <a:effectLst/>
                <a:latin typeface="Arial" panose="020B0604020202020204" pitchFamily="34" charset="0"/>
              </a:rPr>
              <a:t>.css</a:t>
            </a:r>
            <a:r>
              <a:rPr lang="vi-VN" b="0" i="0" u="none" strike="noStrike" dirty="0">
                <a:solidFill>
                  <a:srgbClr val="333333"/>
                </a:solidFill>
                <a:effectLst/>
                <a:latin typeface="Arial" panose="020B0604020202020204" pitchFamily="34" charset="0"/>
              </a:rPr>
              <a:t>, nhiệm vụ của nó là tách riêng phần định dạng (</a:t>
            </a:r>
            <a:r>
              <a:rPr lang="vi-VN" b="0" i="0" u="none" strike="noStrike" dirty="0">
                <a:solidFill>
                  <a:srgbClr val="1A5EBA"/>
                </a:solidFill>
                <a:effectLst/>
                <a:latin typeface="Arial" panose="020B0604020202020204" pitchFamily="34" charset="0"/>
                <a:hlinkClick r:id="rId3"/>
              </a:rPr>
              <a:t>style</a:t>
            </a:r>
            <a:r>
              <a:rPr lang="vi-VN" b="0" i="0" u="none" strike="noStrike" dirty="0">
                <a:solidFill>
                  <a:srgbClr val="333333"/>
                </a:solidFill>
                <a:effectLst/>
                <a:latin typeface="Arial" panose="020B0604020202020204" pitchFamily="34" charset="0"/>
              </a:rPr>
              <a:t>) ra khỏi nội dung trang </a:t>
            </a:r>
            <a:r>
              <a:rPr lang="vi-VN" b="0" i="0" u="none" strike="noStrike" dirty="0">
                <a:solidFill>
                  <a:srgbClr val="1A5EBA"/>
                </a:solidFill>
                <a:effectLst/>
                <a:latin typeface="Arial" panose="020B0604020202020204" pitchFamily="34" charset="0"/>
                <a:hlinkClick r:id="rId4"/>
              </a:rPr>
              <a:t>HTML</a:t>
            </a:r>
            <a:r>
              <a:rPr lang="vi-VN" b="0" i="0" u="none" strike="noStrike" dirty="0">
                <a:solidFill>
                  <a:srgbClr val="333333"/>
                </a:solidFill>
                <a:effectLst/>
                <a:latin typeface="Arial" panose="020B0604020202020204" pitchFamily="34" charset="0"/>
              </a:rPr>
              <a:t>.</a:t>
            </a:r>
          </a:p>
          <a:p>
            <a:pPr algn="l">
              <a:buFont typeface="Arial" panose="020B0604020202020204" pitchFamily="34" charset="0"/>
              <a:buChar char="•"/>
            </a:pPr>
            <a:r>
              <a:rPr lang="vi-VN" b="0" i="0" u="none" strike="noStrike" dirty="0">
                <a:solidFill>
                  <a:srgbClr val="333333"/>
                </a:solidFill>
                <a:effectLst/>
                <a:latin typeface="Arial" panose="020B0604020202020204" pitchFamily="34" charset="0"/>
              </a:rPr>
              <a:t>Khi sử dụng CSS chúng ta sẽ dễ dàng quản lý nội dung trang HTML, dễ điều khiển phần định dạng, và đặc biệt là sẽ tốn ít thời gian khi code hay chỉnh sửa, giả sử các bạn có ~100 file HTML có tiêu đề như nhau, và bạn muốn tất cả các trang HTML này có tiêu đề được thay đổi sang màu xanh, thì CSS sẽ thực hiện việc thay đổi này chỉ với 1 dòng code.</a:t>
            </a:r>
            <a:endParaRPr lang="en-US" b="0" i="0" u="none" strike="noStrike" dirty="0">
              <a:solidFill>
                <a:srgbClr val="333333"/>
              </a:solidFill>
              <a:effectLst/>
              <a:latin typeface="Arial" panose="020B0604020202020204" pitchFamily="34" charset="0"/>
            </a:endParaRPr>
          </a:p>
          <a:p>
            <a:pPr algn="l">
              <a:buFont typeface="Arial" panose="020B0604020202020204" pitchFamily="34" charset="0"/>
              <a:buChar char="•"/>
            </a:pPr>
            <a:endParaRPr lang="en-US" b="0" i="0" u="none" strike="noStrike" dirty="0">
              <a:solidFill>
                <a:srgbClr val="333333"/>
              </a:solidFill>
              <a:effectLst/>
              <a:latin typeface="Arial" panose="020B0604020202020204" pitchFamily="34" charset="0"/>
            </a:endParaRPr>
          </a:p>
          <a:p>
            <a:pPr algn="l"/>
            <a:r>
              <a:rPr lang="en-US" b="0" i="0" dirty="0">
                <a:solidFill>
                  <a:srgbClr val="000000"/>
                </a:solidFill>
                <a:effectLst/>
                <a:latin typeface="Noto Serif" panose="02020600060500020200" pitchFamily="18" charset="0"/>
              </a:rPr>
              <a:t>=&gt;</a:t>
            </a:r>
            <a:r>
              <a:rPr lang="vi-VN" b="0" i="0" dirty="0">
                <a:solidFill>
                  <a:srgbClr val="000000"/>
                </a:solidFill>
                <a:effectLst/>
                <a:latin typeface="Noto Serif" panose="02020600060500020200" pitchFamily="18" charset="0"/>
              </a:rPr>
              <a:t> Ngày nay, khi người dùng đánh giá chất lượng của một trang web, họ không chỉ xem xét nội dung của các bài viết trên trang web, mà họ còn đặc biệt quan tâm đến giao diện, xem coi nó có được dễ nhìn, dễ sử dụng hay không, . . . , cho nên "giao diện" của trang web đóng một vài trò rất quan trọng.</a:t>
            </a:r>
          </a:p>
          <a:p>
            <a:pPr algn="l"/>
            <a:r>
              <a:rPr lang="vi-VN" b="0" i="0" dirty="0">
                <a:solidFill>
                  <a:srgbClr val="000000"/>
                </a:solidFill>
                <a:effectLst/>
                <a:latin typeface="Noto Serif" panose="02020600060500020200" pitchFamily="18" charset="0"/>
              </a:rPr>
              <a:t>- Với việc áp dụng CSS trong thiết kế giao diện website, chúng ta có thể định dạng cho các phần tử trên trang web hiển thị giống với ý muốn của mình, từ đó tạo ra được những trang web có nội dung đặc sắc, sinh động, phong phú, đa dạng, . . . .</a:t>
            </a:r>
          </a:p>
          <a:p>
            <a:pPr algn="l">
              <a:buFont typeface="Arial" panose="020B0604020202020204" pitchFamily="34" charset="0"/>
              <a:buChar char="•"/>
            </a:pPr>
            <a:endParaRPr lang="vi-VN" b="0" i="0" u="none" strike="noStrike"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3</a:t>
            </a:fld>
            <a:endParaRPr lang="en-US" altLang="en-US"/>
          </a:p>
        </p:txBody>
      </p:sp>
    </p:spTree>
    <p:extLst>
      <p:ext uri="{BB962C8B-B14F-4D97-AF65-F5344CB8AC3E}">
        <p14:creationId xmlns:p14="http://schemas.microsoft.com/office/powerpoint/2010/main" val="466522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Arial" panose="020B0604020202020204" pitchFamily="34" charset="0"/>
              </a:rPr>
              <a:t>&lt;click&gt;</a:t>
            </a:r>
          </a:p>
          <a:p>
            <a:pPr algn="l"/>
            <a:r>
              <a:rPr lang="vi-VN" b="0" i="0" u="none" strike="noStrike" dirty="0">
                <a:solidFill>
                  <a:srgbClr val="333333"/>
                </a:solidFill>
                <a:effectLst/>
                <a:latin typeface="Arial" panose="020B0604020202020204" pitchFamily="34" charset="0"/>
              </a:rPr>
              <a:t>Thuộc tính </a:t>
            </a:r>
            <a:r>
              <a:rPr lang="vi-VN" b="0" i="0" u="none" strike="noStrike" dirty="0">
                <a:solidFill>
                  <a:srgbClr val="1A5EBA"/>
                </a:solidFill>
                <a:effectLst/>
                <a:latin typeface="Arial" panose="020B0604020202020204" pitchFamily="34" charset="0"/>
              </a:rPr>
              <a:t>href</a:t>
            </a:r>
            <a:r>
              <a:rPr lang="vi-VN" b="0" i="0" u="none" strike="noStrike" dirty="0">
                <a:solidFill>
                  <a:srgbClr val="333333"/>
                </a:solidFill>
                <a:effectLst/>
                <a:latin typeface="Arial" panose="020B0604020202020204" pitchFamily="34" charset="0"/>
              </a:rPr>
              <a:t> ta phân tích như sau:</a:t>
            </a:r>
          </a:p>
          <a:p>
            <a:pPr algn="l">
              <a:buFont typeface="Arial" panose="020B0604020202020204" pitchFamily="34" charset="0"/>
              <a:buChar char="•"/>
            </a:pPr>
            <a:r>
              <a:rPr lang="vi-VN" b="0" i="0" u="none" strike="noStrike" dirty="0">
                <a:solidFill>
                  <a:srgbClr val="1A5EBA"/>
                </a:solidFill>
                <a:effectLst/>
                <a:latin typeface="Arial" panose="020B0604020202020204" pitchFamily="34" charset="0"/>
              </a:rPr>
              <a:t>style.css</a:t>
            </a:r>
            <a:r>
              <a:rPr lang="vi-VN" b="0" i="0" u="none" strike="noStrike" dirty="0">
                <a:solidFill>
                  <a:srgbClr val="333333"/>
                </a:solidFill>
                <a:effectLst/>
                <a:latin typeface="Arial" panose="020B0604020202020204" pitchFamily="34" charset="0"/>
              </a:rPr>
              <a:t> là một file có tên là </a:t>
            </a:r>
            <a:r>
              <a:rPr lang="vi-VN" b="0" i="0" u="none" strike="noStrike" dirty="0">
                <a:solidFill>
                  <a:srgbClr val="1A5EBA"/>
                </a:solidFill>
                <a:effectLst/>
                <a:latin typeface="Arial" panose="020B0604020202020204" pitchFamily="34" charset="0"/>
              </a:rPr>
              <a:t>style</a:t>
            </a:r>
            <a:r>
              <a:rPr lang="vi-VN" b="0" i="0" u="none" strike="noStrike" dirty="0">
                <a:solidFill>
                  <a:srgbClr val="333333"/>
                </a:solidFill>
                <a:effectLst/>
                <a:latin typeface="Arial" panose="020B0604020202020204" pitchFamily="34" charset="0"/>
              </a:rPr>
              <a:t> với định dạng file là </a:t>
            </a:r>
            <a:r>
              <a:rPr lang="vi-VN" b="0" i="0" u="none" strike="noStrike" dirty="0">
                <a:solidFill>
                  <a:srgbClr val="1A5EBA"/>
                </a:solidFill>
                <a:effectLst/>
                <a:latin typeface="Arial" panose="020B0604020202020204" pitchFamily="34" charset="0"/>
              </a:rPr>
              <a:t>.css</a:t>
            </a:r>
            <a:endParaRPr lang="vi-VN" b="0" i="0" u="none" strike="noStrike" dirty="0">
              <a:solidFill>
                <a:srgbClr val="333333"/>
              </a:solidFill>
              <a:effectLst/>
              <a:latin typeface="Arial" panose="020B0604020202020204" pitchFamily="34" charset="0"/>
            </a:endParaRPr>
          </a:p>
          <a:p>
            <a:pPr algn="l">
              <a:buFont typeface="Arial" panose="020B0604020202020204" pitchFamily="34" charset="0"/>
              <a:buChar char="•"/>
            </a:pPr>
            <a:r>
              <a:rPr lang="vi-VN" b="0" i="0" u="none" strike="noStrike" dirty="0">
                <a:solidFill>
                  <a:srgbClr val="1A5EBA"/>
                </a:solidFill>
                <a:effectLst/>
                <a:latin typeface="Arial" panose="020B0604020202020204" pitchFamily="34" charset="0"/>
              </a:rPr>
              <a:t>css</a:t>
            </a:r>
            <a:r>
              <a:rPr lang="vi-VN" b="0" i="0" u="none" strike="noStrike" dirty="0">
                <a:solidFill>
                  <a:srgbClr val="333333"/>
                </a:solidFill>
                <a:effectLst/>
                <a:latin typeface="Arial" panose="020B0604020202020204" pitchFamily="34" charset="0"/>
              </a:rPr>
              <a:t> là folder chứa file </a:t>
            </a:r>
            <a:r>
              <a:rPr lang="vi-VN" b="0" i="0" u="none" strike="noStrike" dirty="0">
                <a:solidFill>
                  <a:srgbClr val="1A5EBA"/>
                </a:solidFill>
                <a:effectLst/>
                <a:latin typeface="Arial" panose="020B0604020202020204" pitchFamily="34" charset="0"/>
              </a:rPr>
              <a:t>style.css</a:t>
            </a:r>
            <a:endParaRPr lang="vi-VN" b="0" i="0" u="none" strike="noStrike" dirty="0">
              <a:solidFill>
                <a:srgbClr val="333333"/>
              </a:solidFill>
              <a:effectLst/>
              <a:latin typeface="Arial" panose="020B0604020202020204" pitchFamily="34" charset="0"/>
            </a:endParaRPr>
          </a:p>
          <a:p>
            <a:pPr algn="l"/>
            <a:r>
              <a:rPr lang="vi-VN" b="0" i="0" u="none" strike="noStrike" dirty="0">
                <a:solidFill>
                  <a:srgbClr val="333333"/>
                </a:solidFill>
                <a:effectLst/>
                <a:latin typeface="Arial" panose="020B0604020202020204" pitchFamily="34" charset="0"/>
              </a:rPr>
              <a:t>Như vậy css/style.css sẽ dẫn đường dẫn tới file style.css trong thư mục css.</a:t>
            </a:r>
          </a:p>
          <a:p>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4</a:t>
            </a:fld>
            <a:endParaRPr lang="en-US" altLang="en-US"/>
          </a:p>
        </p:txBody>
      </p:sp>
    </p:spTree>
    <p:extLst>
      <p:ext uri="{BB962C8B-B14F-4D97-AF65-F5344CB8AC3E}">
        <p14:creationId xmlns:p14="http://schemas.microsoft.com/office/powerpoint/2010/main" val="2055796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333333"/>
                </a:solidFill>
                <a:effectLst/>
                <a:latin typeface="Arial" panose="020B0604020202020204" pitchFamily="34" charset="0"/>
              </a:rPr>
              <a:t>Chúng</a:t>
            </a:r>
            <a:r>
              <a:rPr lang="en-US" b="0" i="0" dirty="0">
                <a:solidFill>
                  <a:srgbClr val="333333"/>
                </a:solidFill>
                <a:effectLst/>
                <a:latin typeface="Arial" panose="020B0604020202020204" pitchFamily="34" charset="0"/>
              </a:rPr>
              <a:t> ta </a:t>
            </a:r>
            <a:r>
              <a:rPr lang="en-US" b="0" i="0" dirty="0" err="1">
                <a:solidFill>
                  <a:srgbClr val="333333"/>
                </a:solidFill>
                <a:effectLst/>
                <a:latin typeface="Arial" panose="020B0604020202020204" pitchFamily="34" charset="0"/>
              </a:rPr>
              <a:t>có</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thể</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viết</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nhiều</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cặp</a:t>
            </a:r>
            <a:r>
              <a:rPr lang="en-US" b="0" i="0" dirty="0">
                <a:solidFill>
                  <a:srgbClr val="333333"/>
                </a:solidFill>
                <a:effectLst/>
                <a:latin typeface="Arial" panose="020B0604020202020204" pitchFamily="34" charset="0"/>
              </a:rPr>
              <a:t> </a:t>
            </a:r>
            <a:r>
              <a:rPr lang="en-US" b="0" i="0" dirty="0" err="1">
                <a:solidFill>
                  <a:srgbClr val="1A5EBA"/>
                </a:solidFill>
                <a:effectLst/>
                <a:latin typeface="Arial" panose="020B0604020202020204" pitchFamily="34" charset="0"/>
              </a:rPr>
              <a:t>thuộc</a:t>
            </a:r>
            <a:r>
              <a:rPr lang="en-US" b="0" i="0" dirty="0">
                <a:solidFill>
                  <a:srgbClr val="1A5EBA"/>
                </a:solidFill>
                <a:effectLst/>
                <a:latin typeface="Arial" panose="020B0604020202020204" pitchFamily="34" charset="0"/>
              </a:rPr>
              <a:t> </a:t>
            </a:r>
            <a:r>
              <a:rPr lang="en-US" b="0" i="0" dirty="0" err="1">
                <a:solidFill>
                  <a:srgbClr val="1A5EBA"/>
                </a:solidFill>
                <a:effectLst/>
                <a:latin typeface="Arial" panose="020B0604020202020204" pitchFamily="34" charset="0"/>
              </a:rPr>
              <a:t>tính</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và</a:t>
            </a:r>
            <a:r>
              <a:rPr lang="en-US" b="0" i="0" dirty="0">
                <a:solidFill>
                  <a:srgbClr val="333333"/>
                </a:solidFill>
                <a:effectLst/>
                <a:latin typeface="Arial" panose="020B0604020202020204" pitchFamily="34" charset="0"/>
              </a:rPr>
              <a:t> </a:t>
            </a:r>
            <a:r>
              <a:rPr lang="en-US" b="0" i="0" dirty="0" err="1">
                <a:solidFill>
                  <a:srgbClr val="1A5EBA"/>
                </a:solidFill>
                <a:effectLst/>
                <a:latin typeface="Arial" panose="020B0604020202020204" pitchFamily="34" charset="0"/>
              </a:rPr>
              <a:t>giá</a:t>
            </a:r>
            <a:r>
              <a:rPr lang="en-US" b="0" i="0" dirty="0">
                <a:solidFill>
                  <a:srgbClr val="1A5EBA"/>
                </a:solidFill>
                <a:effectLst/>
                <a:latin typeface="Arial" panose="020B0604020202020204" pitchFamily="34" charset="0"/>
              </a:rPr>
              <a:t> </a:t>
            </a:r>
            <a:r>
              <a:rPr lang="en-US" b="0" i="0" dirty="0" err="1">
                <a:solidFill>
                  <a:srgbClr val="1A5EBA"/>
                </a:solidFill>
                <a:effectLst/>
                <a:latin typeface="Arial" panose="020B0604020202020204" pitchFamily="34" charset="0"/>
              </a:rPr>
              <a:t>trị</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cho</a:t>
            </a:r>
            <a:r>
              <a:rPr lang="en-US" b="0" i="0" dirty="0">
                <a:solidFill>
                  <a:srgbClr val="333333"/>
                </a:solidFill>
                <a:effectLst/>
                <a:latin typeface="Arial" panose="020B0604020202020204" pitchFamily="34" charset="0"/>
              </a:rPr>
              <a:t> </a:t>
            </a:r>
            <a:r>
              <a:rPr lang="en-US" b="0" i="0" u="none" strike="noStrike" dirty="0" err="1">
                <a:solidFill>
                  <a:srgbClr val="1A5EBA"/>
                </a:solidFill>
                <a:effectLst/>
                <a:latin typeface="Arial" panose="020B0604020202020204" pitchFamily="34" charset="0"/>
                <a:hlinkClick r:id="rId3"/>
              </a:rPr>
              <a:t>bộ</a:t>
            </a:r>
            <a:r>
              <a:rPr lang="en-US" b="0" i="0" u="none" strike="noStrike" dirty="0">
                <a:solidFill>
                  <a:srgbClr val="1A5EBA"/>
                </a:solidFill>
                <a:effectLst/>
                <a:latin typeface="Arial" panose="020B0604020202020204" pitchFamily="34" charset="0"/>
                <a:hlinkClick r:id="rId3"/>
              </a:rPr>
              <a:t> </a:t>
            </a:r>
            <a:r>
              <a:rPr lang="en-US" b="0" i="0" u="none" strike="noStrike" dirty="0" err="1">
                <a:solidFill>
                  <a:srgbClr val="1A5EBA"/>
                </a:solidFill>
                <a:effectLst/>
                <a:latin typeface="Arial" panose="020B0604020202020204" pitchFamily="34" charset="0"/>
                <a:hlinkClick r:id="rId3"/>
              </a:rPr>
              <a:t>chọn</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mỗi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cặp</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thuộc</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tính</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và</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giá</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trị</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có</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thể</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viết</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cách</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nhau</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bởi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dấu</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chấm</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phẩy</a:t>
            </a:r>
            <a:r>
              <a:rPr lang="en-US" b="0" i="0" dirty="0">
                <a:solidFill>
                  <a:srgbClr val="333333"/>
                </a:solidFill>
                <a:effectLst/>
                <a:latin typeface="Arial" panose="020B0604020202020204" pitchFamily="34" charset="0"/>
              </a:rPr>
              <a:t>.</a:t>
            </a:r>
          </a:p>
          <a:p>
            <a:endParaRPr lang="en-US" b="0" i="0" dirty="0">
              <a:solidFill>
                <a:srgbClr val="333333"/>
              </a:solidFill>
              <a:effectLst/>
              <a:latin typeface="Arial" panose="020B0604020202020204" pitchFamily="34" charset="0"/>
            </a:endParaRPr>
          </a:p>
          <a:p>
            <a:r>
              <a:rPr lang="vi-VN" b="0" i="0" dirty="0">
                <a:solidFill>
                  <a:srgbClr val="333333"/>
                </a:solidFill>
                <a:effectLst/>
                <a:latin typeface="Arial" panose="020B0604020202020204" pitchFamily="34" charset="0"/>
              </a:rPr>
              <a:t>Đoạn code trên tương tự</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nhau</a:t>
            </a:r>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5</a:t>
            </a:fld>
            <a:endParaRPr lang="en-US" altLang="en-US"/>
          </a:p>
        </p:txBody>
      </p:sp>
    </p:spTree>
    <p:extLst>
      <p:ext uri="{BB962C8B-B14F-4D97-AF65-F5344CB8AC3E}">
        <p14:creationId xmlns:p14="http://schemas.microsoft.com/office/powerpoint/2010/main" val="2920762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https://hocwebchuan.com/tutorial/tut_css_basic.php</a:t>
            </a:r>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6</a:t>
            </a:fld>
            <a:endParaRPr lang="en-US" altLang="en-US"/>
          </a:p>
        </p:txBody>
      </p:sp>
    </p:spTree>
    <p:extLst>
      <p:ext uri="{BB962C8B-B14F-4D97-AF65-F5344CB8AC3E}">
        <p14:creationId xmlns:p14="http://schemas.microsoft.com/office/powerpoint/2010/main" val="392463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Noto Serif" panose="02020600060500020200" pitchFamily="18" charset="0"/>
              </a:rPr>
              <a:t>Thẻ </a:t>
            </a:r>
            <a:r>
              <a:rPr lang="vi-VN" b="1" i="0" dirty="0">
                <a:solidFill>
                  <a:srgbClr val="000000"/>
                </a:solidFill>
                <a:effectLst/>
                <a:latin typeface="Noto Serif" panose="02020600060500020200" pitchFamily="18" charset="0"/>
              </a:rPr>
              <a:t>&lt;span&gt;</a:t>
            </a:r>
            <a:r>
              <a:rPr lang="vi-VN" b="0" i="0" dirty="0">
                <a:solidFill>
                  <a:srgbClr val="000000"/>
                </a:solidFill>
                <a:effectLst/>
                <a:latin typeface="Noto Serif" panose="02020600060500020200" pitchFamily="18" charset="0"/>
              </a:rPr>
              <a:t> được dùng để nhóm các phần tử nội tuyến lại với nhau, tiện cho việc định dạng CSS.</a:t>
            </a:r>
            <a:endParaRPr lang="en-US" b="0" i="0" dirty="0">
              <a:solidFill>
                <a:srgbClr val="000000"/>
              </a:solidFill>
              <a:effectLst/>
              <a:latin typeface="Noto Serif" panose="02020600060500020200" pitchFamily="18" charset="0"/>
            </a:endParaRPr>
          </a:p>
          <a:p>
            <a:pPr algn="l"/>
            <a:r>
              <a:rPr lang="vi-VN" b="0" i="0" dirty="0">
                <a:solidFill>
                  <a:srgbClr val="000000"/>
                </a:solidFill>
                <a:effectLst/>
                <a:latin typeface="Noto Serif" panose="02020600060500020200" pitchFamily="18" charset="0"/>
              </a:rPr>
              <a:t>- Thẻ </a:t>
            </a:r>
            <a:r>
              <a:rPr lang="vi-VN" b="1" i="0" dirty="0">
                <a:solidFill>
                  <a:srgbClr val="000000"/>
                </a:solidFill>
                <a:effectLst/>
                <a:latin typeface="Noto Serif" panose="02020600060500020200" pitchFamily="18" charset="0"/>
              </a:rPr>
              <a:t>&lt;style&gt;</a:t>
            </a:r>
            <a:r>
              <a:rPr lang="vi-VN" b="0" i="0" dirty="0">
                <a:solidFill>
                  <a:srgbClr val="000000"/>
                </a:solidFill>
                <a:effectLst/>
                <a:latin typeface="Noto Serif" panose="02020600060500020200" pitchFamily="18" charset="0"/>
              </a:rPr>
              <a:t> được dùng để làm thùng chứa cho các đoạn mã CSS.</a:t>
            </a:r>
          </a:p>
          <a:p>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8</a:t>
            </a:fld>
            <a:endParaRPr lang="en-US" altLang="en-US"/>
          </a:p>
        </p:txBody>
      </p:sp>
    </p:spTree>
    <p:extLst>
      <p:ext uri="{BB962C8B-B14F-4D97-AF65-F5344CB8AC3E}">
        <p14:creationId xmlns:p14="http://schemas.microsoft.com/office/powerpoint/2010/main" val="1467525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72B4D"/>
                </a:solidFill>
                <a:effectLst/>
                <a:latin typeface="Roboto" panose="02000000000000000000" pitchFamily="2" charset="0"/>
              </a:rPr>
              <a:t>div – viết tắt của division – là thẻ được dùng để nhóm nhiều phần tử </a:t>
            </a:r>
            <a:r>
              <a:rPr lang="vi-VN" b="0" i="0" u="none" strike="noStrike" dirty="0">
                <a:effectLst/>
                <a:latin typeface="Roboto" panose="02000000000000000000" pitchFamily="2" charset="0"/>
                <a:hlinkClick r:id="rId3"/>
              </a:rPr>
              <a:t>HTML</a:t>
            </a:r>
            <a:r>
              <a:rPr lang="vi-VN" b="0" i="0" dirty="0">
                <a:solidFill>
                  <a:srgbClr val="172B4D"/>
                </a:solidFill>
                <a:effectLst/>
                <a:latin typeface="Roboto" panose="02000000000000000000" pitchFamily="2" charset="0"/>
              </a:rPr>
              <a:t> lại với nhau.</a:t>
            </a:r>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42</a:t>
            </a:fld>
            <a:endParaRPr lang="en-US" altLang="en-US"/>
          </a:p>
        </p:txBody>
      </p:sp>
    </p:spTree>
    <p:extLst>
      <p:ext uri="{BB962C8B-B14F-4D97-AF65-F5344CB8AC3E}">
        <p14:creationId xmlns:p14="http://schemas.microsoft.com/office/powerpoint/2010/main" val="3483252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72B4D"/>
                </a:solidFill>
                <a:effectLst/>
                <a:latin typeface="Roboto" panose="02000000000000000000" pitchFamily="2" charset="0"/>
              </a:rPr>
              <a:t>div – viết tắt của division – là thẻ được dùng để nhóm nhiều phần tử </a:t>
            </a:r>
            <a:r>
              <a:rPr lang="vi-VN" b="0" i="0" u="none" strike="noStrike" dirty="0">
                <a:effectLst/>
                <a:latin typeface="Roboto" panose="02000000000000000000" pitchFamily="2" charset="0"/>
                <a:hlinkClick r:id="rId3"/>
              </a:rPr>
              <a:t>HTML</a:t>
            </a:r>
            <a:r>
              <a:rPr lang="vi-VN" b="0" i="0" dirty="0">
                <a:solidFill>
                  <a:srgbClr val="172B4D"/>
                </a:solidFill>
                <a:effectLst/>
                <a:latin typeface="Roboto" panose="02000000000000000000" pitchFamily="2" charset="0"/>
              </a:rPr>
              <a:t> lại với nhau. </a:t>
            </a:r>
            <a:endParaRPr lang="en-US" dirty="0"/>
          </a:p>
        </p:txBody>
      </p:sp>
      <p:sp>
        <p:nvSpPr>
          <p:cNvPr id="4" name="Slide Number Placeholder 3"/>
          <p:cNvSpPr>
            <a:spLocks noGrp="1"/>
          </p:cNvSpPr>
          <p:nvPr>
            <p:ph type="sldNum" sz="quarter" idx="5"/>
          </p:nvPr>
        </p:nvSpPr>
        <p:spPr/>
        <p:txBody>
          <a:bodyPr/>
          <a:lstStyle/>
          <a:p>
            <a:pPr>
              <a:defRPr/>
            </a:pPr>
            <a:fld id="{090E5971-BA21-4651-AC3A-5653532ACB69}" type="slidenum">
              <a:rPr lang="en-US" altLang="en-US" smtClean="0"/>
              <a:pPr>
                <a:defRPr/>
              </a:pPr>
              <a:t>44</a:t>
            </a:fld>
            <a:endParaRPr lang="en-US" altLang="en-US"/>
          </a:p>
        </p:txBody>
      </p:sp>
    </p:spTree>
    <p:extLst>
      <p:ext uri="{BB962C8B-B14F-4D97-AF65-F5344CB8AC3E}">
        <p14:creationId xmlns:p14="http://schemas.microsoft.com/office/powerpoint/2010/main" val="328080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927100"/>
            <a:ext cx="8991600" cy="4495800"/>
            <a:chOff x="0" y="584"/>
            <a:chExt cx="5664" cy="2832"/>
          </a:xfrm>
        </p:grpSpPr>
        <p:sp>
          <p:nvSpPr>
            <p:cNvPr id="5"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a:p>
          </p:txBody>
        </p:sp>
        <p:sp>
          <p:nvSpPr>
            <p:cNvPr id="6"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a:p>
          </p:txBody>
        </p:sp>
        <p:sp>
          <p:nvSpPr>
            <p:cNvPr id="7" name="AutoShape 5"/>
            <p:cNvSpPr>
              <a:spLocks noChangeArrowheads="1"/>
            </p:cNvSpPr>
            <p:nvPr userDrawn="1"/>
          </p:nvSpPr>
          <p:spPr bwMode="blackWhite">
            <a:xfrm>
              <a:off x="0" y="872"/>
              <a:ext cx="5664" cy="1152"/>
            </a:xfrm>
            <a:custGeom>
              <a:avLst/>
              <a:gdLst>
                <a:gd name="T0" fmla="*/ 0 w 4917"/>
                <a:gd name="T1" fmla="*/ 0 h 1000"/>
                <a:gd name="T2" fmla="*/ 13689 w 4917"/>
                <a:gd name="T3" fmla="*/ 0 h 1000"/>
                <a:gd name="T4" fmla="*/ 15242 w 4917"/>
                <a:gd name="T5" fmla="*/ 1552 h 1000"/>
                <a:gd name="T6" fmla="*/ 13693 w 4917"/>
                <a:gd name="T7" fmla="*/ 3101 h 1000"/>
                <a:gd name="T8" fmla="*/ 0 w 4917"/>
                <a:gd name="T9" fmla="*/ 3101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 name="Line 6"/>
            <p:cNvSpPr>
              <a:spLocks noChangeShapeType="1"/>
            </p:cNvSpPr>
            <p:nvPr userDrawn="1"/>
          </p:nvSpPr>
          <p:spPr bwMode="auto">
            <a:xfrm>
              <a:off x="0" y="1928"/>
              <a:ext cx="5232" cy="0"/>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27" name="Rectangle 7"/>
          <p:cNvSpPr>
            <a:spLocks noGrp="1" noChangeArrowheads="1"/>
          </p:cNvSpPr>
          <p:nvPr>
            <p:ph type="ctrTitle"/>
          </p:nvPr>
        </p:nvSpPr>
        <p:spPr>
          <a:xfrm>
            <a:off x="228600" y="1427163"/>
            <a:ext cx="8077200" cy="1609725"/>
          </a:xfrm>
        </p:spPr>
        <p:txBody>
          <a:bodyPr/>
          <a:lstStyle>
            <a:lvl1pPr>
              <a:defRPr sz="4600"/>
            </a:lvl1pPr>
          </a:lstStyle>
          <a:p>
            <a:r>
              <a:rPr lang="en-US"/>
              <a:t>Click to edit Master title style</a:t>
            </a:r>
          </a:p>
        </p:txBody>
      </p:sp>
      <p:sp>
        <p:nvSpPr>
          <p:cNvPr id="5128" name="Rectangle 8"/>
          <p:cNvSpPr>
            <a:spLocks noGrp="1" noChangeArrowheads="1"/>
          </p:cNvSpPr>
          <p:nvPr>
            <p:ph type="subTitle" idx="1"/>
          </p:nvPr>
        </p:nvSpPr>
        <p:spPr>
          <a:xfrm>
            <a:off x="1066800" y="3441700"/>
            <a:ext cx="6629400" cy="1676400"/>
          </a:xfrm>
        </p:spPr>
        <p:txBody>
          <a:bodyPr/>
          <a:lstStyle>
            <a:lvl1pPr marL="0" indent="0">
              <a:buFont typeface="Wingdings" pitchFamily="2" charset="2"/>
              <a:buNone/>
              <a:defRPr/>
            </a:lvl1pPr>
          </a:lstStyle>
          <a:p>
            <a:r>
              <a:rPr lang="en-US"/>
              <a:t>Click to edit Master subtitle style</a:t>
            </a:r>
          </a:p>
        </p:txBody>
      </p:sp>
      <p:sp>
        <p:nvSpPr>
          <p:cNvPr id="9" name="Rectangle 9"/>
          <p:cNvSpPr>
            <a:spLocks noGrp="1" noChangeArrowheads="1"/>
          </p:cNvSpPr>
          <p:nvPr>
            <p:ph type="dt" sz="half" idx="10"/>
          </p:nvPr>
        </p:nvSpPr>
        <p:spPr>
          <a:xfrm>
            <a:off x="457200" y="6248400"/>
            <a:ext cx="2133600" cy="471488"/>
          </a:xfrm>
        </p:spPr>
        <p:txBody>
          <a:bodyPr/>
          <a:lstStyle>
            <a:lvl1pPr>
              <a:defRPr/>
            </a:lvl1pPr>
          </a:lstStyle>
          <a:p>
            <a:pPr>
              <a:defRPr/>
            </a:pPr>
            <a:endParaRPr lang="en-US"/>
          </a:p>
        </p:txBody>
      </p:sp>
      <p:sp>
        <p:nvSpPr>
          <p:cNvPr id="10" name="Rectangle 10"/>
          <p:cNvSpPr>
            <a:spLocks noGrp="1" noChangeArrowheads="1"/>
          </p:cNvSpPr>
          <p:nvPr>
            <p:ph type="ftr" sz="quarter" idx="11"/>
          </p:nvPr>
        </p:nvSpPr>
        <p:spPr>
          <a:xfrm>
            <a:off x="3124200" y="6253163"/>
            <a:ext cx="2895600" cy="457200"/>
          </a:xfrm>
        </p:spPr>
        <p:txBody>
          <a:bodyPr/>
          <a:lstStyle>
            <a:lvl1pPr>
              <a:defRPr/>
            </a:lvl1pPr>
          </a:lstStyle>
          <a:p>
            <a:pPr>
              <a:defRPr/>
            </a:pPr>
            <a:endParaRPr lang="en-US"/>
          </a:p>
        </p:txBody>
      </p:sp>
      <p:sp>
        <p:nvSpPr>
          <p:cNvPr id="11" name="Rectangle 11"/>
          <p:cNvSpPr>
            <a:spLocks noGrp="1" noChangeArrowheads="1"/>
          </p:cNvSpPr>
          <p:nvPr>
            <p:ph type="sldNum" sz="quarter" idx="12"/>
          </p:nvPr>
        </p:nvSpPr>
        <p:spPr>
          <a:xfrm>
            <a:off x="0" y="6386513"/>
            <a:ext cx="381000" cy="471487"/>
          </a:xfrm>
        </p:spPr>
        <p:txBody>
          <a:bodyPr/>
          <a:lstStyle>
            <a:lvl1pPr>
              <a:defRPr/>
            </a:lvl1pPr>
          </a:lstStyle>
          <a:p>
            <a:pPr>
              <a:defRPr/>
            </a:pPr>
            <a:fld id="{1946827B-9D26-4FF4-9ED9-1DCAA6559FF4}" type="slidenum">
              <a:rPr lang="en-US" altLang="en-US"/>
              <a:pPr>
                <a:defRPr/>
              </a:pPr>
              <a:t>‹#›</a:t>
            </a:fld>
            <a:endParaRPr lang="en-US" altLang="en-US"/>
          </a:p>
        </p:txBody>
      </p:sp>
    </p:spTree>
    <p:extLst>
      <p:ext uri="{BB962C8B-B14F-4D97-AF65-F5344CB8AC3E}">
        <p14:creationId xmlns:p14="http://schemas.microsoft.com/office/powerpoint/2010/main" val="289222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p>
        </p:txBody>
      </p:sp>
      <p:sp>
        <p:nvSpPr>
          <p:cNvPr id="5" name="Rectangle 9"/>
          <p:cNvSpPr>
            <a:spLocks noGrp="1" noChangeArrowheads="1"/>
          </p:cNvSpPr>
          <p:nvPr>
            <p:ph type="ftr" sz="quarter" idx="11"/>
          </p:nvPr>
        </p:nvSpPr>
        <p:spPr>
          <a:ln/>
        </p:spPr>
        <p:txBody>
          <a:bodyPr/>
          <a:lstStyle>
            <a:lvl1pPr>
              <a:defRPr/>
            </a:lvl1pPr>
          </a:lstStyle>
          <a:p>
            <a:pPr>
              <a:defRPr/>
            </a:pPr>
            <a:endParaRPr lang="en-US"/>
          </a:p>
        </p:txBody>
      </p:sp>
      <p:sp>
        <p:nvSpPr>
          <p:cNvPr id="6" name="Rectangle 10"/>
          <p:cNvSpPr>
            <a:spLocks noGrp="1" noChangeArrowheads="1"/>
          </p:cNvSpPr>
          <p:nvPr>
            <p:ph type="sldNum" sz="quarter" idx="12"/>
          </p:nvPr>
        </p:nvSpPr>
        <p:spPr>
          <a:xfrm>
            <a:off x="0" y="6400800"/>
            <a:ext cx="685800" cy="457200"/>
          </a:xfrm>
          <a:ln/>
        </p:spPr>
        <p:txBody>
          <a:bodyPr/>
          <a:lstStyle>
            <a:lvl1pPr algn="l">
              <a:defRPr/>
            </a:lvl1pPr>
          </a:lstStyle>
          <a:p>
            <a:pPr>
              <a:defRPr/>
            </a:pPr>
            <a:fld id="{AA0E0757-E798-42E5-A000-728CB28E6135}" type="slidenum">
              <a:rPr lang="en-US" altLang="en-US" smtClean="0"/>
              <a:pPr>
                <a:defRPr/>
              </a:pPr>
              <a:t>‹#›</a:t>
            </a:fld>
            <a:endParaRPr lang="en-US" altLang="en-US" dirty="0"/>
          </a:p>
        </p:txBody>
      </p:sp>
    </p:spTree>
    <p:extLst>
      <p:ext uri="{BB962C8B-B14F-4D97-AF65-F5344CB8AC3E}">
        <p14:creationId xmlns:p14="http://schemas.microsoft.com/office/powerpoint/2010/main" val="108858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0013" y="228600"/>
            <a:ext cx="2084387"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5263" y="228600"/>
            <a:ext cx="61023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p>
        </p:txBody>
      </p:sp>
      <p:sp>
        <p:nvSpPr>
          <p:cNvPr id="5" name="Rectangle 9"/>
          <p:cNvSpPr>
            <a:spLocks noGrp="1" noChangeArrowheads="1"/>
          </p:cNvSpPr>
          <p:nvPr>
            <p:ph type="ftr" sz="quarter" idx="11"/>
          </p:nvPr>
        </p:nvSpPr>
        <p:spPr>
          <a:ln/>
        </p:spPr>
        <p:txBody>
          <a:bodyPr/>
          <a:lstStyle>
            <a:lvl1pPr>
              <a:defRPr/>
            </a:lvl1pPr>
          </a:lstStyle>
          <a:p>
            <a:pPr>
              <a:defRPr/>
            </a:pPr>
            <a:endParaRPr lang="en-US"/>
          </a:p>
        </p:txBody>
      </p:sp>
      <p:sp>
        <p:nvSpPr>
          <p:cNvPr id="6" name="Rectangle 10"/>
          <p:cNvSpPr>
            <a:spLocks noGrp="1" noChangeArrowheads="1"/>
          </p:cNvSpPr>
          <p:nvPr>
            <p:ph type="sldNum" sz="quarter" idx="12"/>
          </p:nvPr>
        </p:nvSpPr>
        <p:spPr>
          <a:xfrm>
            <a:off x="0" y="6400800"/>
            <a:ext cx="838200" cy="457200"/>
          </a:xfrm>
          <a:ln/>
        </p:spPr>
        <p:txBody>
          <a:bodyPr/>
          <a:lstStyle>
            <a:lvl1pPr algn="l">
              <a:defRPr/>
            </a:lvl1pPr>
          </a:lstStyle>
          <a:p>
            <a:pPr>
              <a:defRPr/>
            </a:pPr>
            <a:fld id="{85F5C5FA-4353-428E-AFEF-CAB23FBF19A6}" type="slidenum">
              <a:rPr lang="en-US" altLang="en-US" smtClean="0"/>
              <a:pPr>
                <a:defRPr/>
              </a:pPr>
              <a:t>‹#›</a:t>
            </a:fld>
            <a:endParaRPr lang="en-US" altLang="en-US" dirty="0"/>
          </a:p>
        </p:txBody>
      </p:sp>
    </p:spTree>
    <p:extLst>
      <p:ext uri="{BB962C8B-B14F-4D97-AF65-F5344CB8AC3E}">
        <p14:creationId xmlns:p14="http://schemas.microsoft.com/office/powerpoint/2010/main" val="2566214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015287" cy="914400"/>
          </a:xfrm>
        </p:spPr>
        <p:txBody>
          <a:bodyPr/>
          <a:lstStyle/>
          <a:p>
            <a:r>
              <a:rPr lang="en-US"/>
              <a:t>Click to edit Master title style</a:t>
            </a:r>
          </a:p>
        </p:txBody>
      </p:sp>
      <p:sp>
        <p:nvSpPr>
          <p:cNvPr id="3" name="SmartArt Placeholder 2"/>
          <p:cNvSpPr>
            <a:spLocks noGrp="1"/>
          </p:cNvSpPr>
          <p:nvPr>
            <p:ph type="dgm" idx="1"/>
          </p:nvPr>
        </p:nvSpPr>
        <p:spPr>
          <a:xfrm>
            <a:off x="609600" y="1600200"/>
            <a:ext cx="7924800" cy="4419600"/>
          </a:xfrm>
        </p:spPr>
        <p:txBody>
          <a:bodyPr/>
          <a:lstStyle/>
          <a:p>
            <a:pPr lvl="0"/>
            <a:endParaRPr lang="en-US" noProof="0"/>
          </a:p>
        </p:txBody>
      </p:sp>
      <p:sp>
        <p:nvSpPr>
          <p:cNvPr id="4" name="Rectangle 8"/>
          <p:cNvSpPr>
            <a:spLocks noGrp="1" noChangeArrowheads="1"/>
          </p:cNvSpPr>
          <p:nvPr>
            <p:ph type="dt" sz="half" idx="10"/>
          </p:nvPr>
        </p:nvSpPr>
        <p:spPr>
          <a:ln/>
        </p:spPr>
        <p:txBody>
          <a:bodyPr/>
          <a:lstStyle>
            <a:lvl1pPr>
              <a:defRPr/>
            </a:lvl1pPr>
          </a:lstStyle>
          <a:p>
            <a:pPr>
              <a:defRPr/>
            </a:pPr>
            <a:endParaRPr lang="en-US"/>
          </a:p>
        </p:txBody>
      </p:sp>
      <p:sp>
        <p:nvSpPr>
          <p:cNvPr id="5" name="Rectangle 9"/>
          <p:cNvSpPr>
            <a:spLocks noGrp="1" noChangeArrowheads="1"/>
          </p:cNvSpPr>
          <p:nvPr>
            <p:ph type="ftr" sz="quarter" idx="11"/>
          </p:nvPr>
        </p:nvSpPr>
        <p:spPr>
          <a:ln/>
        </p:spPr>
        <p:txBody>
          <a:bodyPr/>
          <a:lstStyle>
            <a:lvl1pPr>
              <a:defRPr/>
            </a:lvl1pPr>
          </a:lstStyle>
          <a:p>
            <a:pPr>
              <a:defRPr/>
            </a:pPr>
            <a:endParaRPr lang="en-US"/>
          </a:p>
        </p:txBody>
      </p:sp>
      <p:sp>
        <p:nvSpPr>
          <p:cNvPr id="6" name="Rectangle 10"/>
          <p:cNvSpPr>
            <a:spLocks noGrp="1" noChangeArrowheads="1"/>
          </p:cNvSpPr>
          <p:nvPr>
            <p:ph type="sldNum" sz="quarter" idx="12"/>
          </p:nvPr>
        </p:nvSpPr>
        <p:spPr>
          <a:xfrm>
            <a:off x="0" y="6400800"/>
            <a:ext cx="838200" cy="457200"/>
          </a:xfrm>
          <a:ln/>
        </p:spPr>
        <p:txBody>
          <a:bodyPr/>
          <a:lstStyle>
            <a:lvl1pPr algn="l">
              <a:defRPr/>
            </a:lvl1pPr>
          </a:lstStyle>
          <a:p>
            <a:pPr>
              <a:defRPr/>
            </a:pPr>
            <a:fld id="{689F8E2D-BEBB-44D8-9A24-77F33D901BE9}" type="slidenum">
              <a:rPr lang="en-US" altLang="en-US" smtClean="0"/>
              <a:pPr>
                <a:defRPr/>
              </a:pPr>
              <a:t>‹#›</a:t>
            </a:fld>
            <a:endParaRPr lang="en-US" altLang="en-US" dirty="0"/>
          </a:p>
        </p:txBody>
      </p:sp>
    </p:spTree>
    <p:extLst>
      <p:ext uri="{BB962C8B-B14F-4D97-AF65-F5344CB8AC3E}">
        <p14:creationId xmlns:p14="http://schemas.microsoft.com/office/powerpoint/2010/main" val="300996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p>
        </p:txBody>
      </p:sp>
      <p:sp>
        <p:nvSpPr>
          <p:cNvPr id="5" name="Rectangle 9"/>
          <p:cNvSpPr>
            <a:spLocks noGrp="1" noChangeArrowheads="1"/>
          </p:cNvSpPr>
          <p:nvPr>
            <p:ph type="ftr" sz="quarter" idx="11"/>
          </p:nvPr>
        </p:nvSpPr>
        <p:spPr>
          <a:ln/>
        </p:spPr>
        <p:txBody>
          <a:bodyPr/>
          <a:lstStyle>
            <a:lvl1pPr>
              <a:defRPr/>
            </a:lvl1pPr>
          </a:lstStyle>
          <a:p>
            <a:pPr>
              <a:defRPr/>
            </a:pPr>
            <a:endParaRPr lang="en-US"/>
          </a:p>
        </p:txBody>
      </p:sp>
      <p:sp>
        <p:nvSpPr>
          <p:cNvPr id="6" name="Rectangle 10"/>
          <p:cNvSpPr>
            <a:spLocks noGrp="1" noChangeArrowheads="1"/>
          </p:cNvSpPr>
          <p:nvPr>
            <p:ph type="sldNum" sz="quarter" idx="12"/>
          </p:nvPr>
        </p:nvSpPr>
        <p:spPr>
          <a:xfrm>
            <a:off x="0" y="6400800"/>
            <a:ext cx="609600" cy="457200"/>
          </a:xfrm>
          <a:ln/>
        </p:spPr>
        <p:txBody>
          <a:bodyPr/>
          <a:lstStyle>
            <a:lvl1pPr>
              <a:defRPr/>
            </a:lvl1pPr>
          </a:lstStyle>
          <a:p>
            <a:pPr algn="l">
              <a:defRPr/>
            </a:pPr>
            <a:fld id="{9E33122B-1A00-40F9-9DB2-0145749B05D4}" type="slidenum">
              <a:rPr lang="en-US" altLang="en-US" smtClean="0"/>
              <a:pPr algn="l">
                <a:defRPr/>
              </a:pPr>
              <a:t>‹#›</a:t>
            </a:fld>
            <a:endParaRPr lang="en-US" altLang="en-US" dirty="0"/>
          </a:p>
        </p:txBody>
      </p:sp>
    </p:spTree>
    <p:extLst>
      <p:ext uri="{BB962C8B-B14F-4D97-AF65-F5344CB8AC3E}">
        <p14:creationId xmlns:p14="http://schemas.microsoft.com/office/powerpoint/2010/main" val="327397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endParaRPr lang="en-US" dirty="0"/>
          </a:p>
        </p:txBody>
      </p:sp>
      <p:sp>
        <p:nvSpPr>
          <p:cNvPr id="5" name="Rectangle 9"/>
          <p:cNvSpPr>
            <a:spLocks noGrp="1" noChangeArrowheads="1"/>
          </p:cNvSpPr>
          <p:nvPr>
            <p:ph type="ftr" sz="quarter" idx="11"/>
          </p:nvPr>
        </p:nvSpPr>
        <p:spPr>
          <a:ln/>
        </p:spPr>
        <p:txBody>
          <a:bodyPr/>
          <a:lstStyle>
            <a:lvl1pPr>
              <a:defRPr/>
            </a:lvl1pPr>
          </a:lstStyle>
          <a:p>
            <a:pPr>
              <a:defRPr/>
            </a:pPr>
            <a:endParaRPr lang="en-US"/>
          </a:p>
        </p:txBody>
      </p:sp>
      <p:sp>
        <p:nvSpPr>
          <p:cNvPr id="6" name="Rectangle 10"/>
          <p:cNvSpPr>
            <a:spLocks noGrp="1" noChangeArrowheads="1"/>
          </p:cNvSpPr>
          <p:nvPr>
            <p:ph type="sldNum" sz="quarter" idx="12"/>
          </p:nvPr>
        </p:nvSpPr>
        <p:spPr>
          <a:xfrm>
            <a:off x="0" y="6400800"/>
            <a:ext cx="838200" cy="457200"/>
          </a:xfrm>
          <a:ln/>
        </p:spPr>
        <p:txBody>
          <a:bodyPr/>
          <a:lstStyle>
            <a:lvl1pPr algn="l">
              <a:defRPr/>
            </a:lvl1pPr>
          </a:lstStyle>
          <a:p>
            <a:pPr>
              <a:defRPr/>
            </a:pPr>
            <a:fld id="{DAA553D6-1D1E-4A78-A0DB-B21E4F406317}" type="slidenum">
              <a:rPr lang="en-US" altLang="en-US" smtClean="0"/>
              <a:pPr>
                <a:defRPr/>
              </a:pPr>
              <a:t>‹#›</a:t>
            </a:fld>
            <a:endParaRPr lang="en-US" altLang="en-US" dirty="0"/>
          </a:p>
        </p:txBody>
      </p:sp>
    </p:spTree>
    <p:extLst>
      <p:ext uri="{BB962C8B-B14F-4D97-AF65-F5344CB8AC3E}">
        <p14:creationId xmlns:p14="http://schemas.microsoft.com/office/powerpoint/2010/main" val="2123222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dt" sz="half" idx="10"/>
          </p:nvPr>
        </p:nvSpPr>
        <p:spPr>
          <a:ln/>
        </p:spPr>
        <p:txBody>
          <a:bodyPr/>
          <a:lstStyle>
            <a:lvl1pPr>
              <a:defRPr/>
            </a:lvl1pPr>
          </a:lstStyle>
          <a:p>
            <a:pPr>
              <a:defRPr/>
            </a:pPr>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p>
        </p:txBody>
      </p:sp>
      <p:sp>
        <p:nvSpPr>
          <p:cNvPr id="7" name="Rectangle 10"/>
          <p:cNvSpPr>
            <a:spLocks noGrp="1" noChangeArrowheads="1"/>
          </p:cNvSpPr>
          <p:nvPr>
            <p:ph type="sldNum" sz="quarter" idx="12"/>
          </p:nvPr>
        </p:nvSpPr>
        <p:spPr>
          <a:xfrm>
            <a:off x="0" y="6400800"/>
            <a:ext cx="762000" cy="457200"/>
          </a:xfrm>
          <a:ln/>
        </p:spPr>
        <p:txBody>
          <a:bodyPr/>
          <a:lstStyle>
            <a:lvl1pPr algn="l">
              <a:defRPr/>
            </a:lvl1pPr>
          </a:lstStyle>
          <a:p>
            <a:pPr>
              <a:defRPr/>
            </a:pPr>
            <a:fld id="{D0435864-FA87-4CE5-9688-2CC34672C055}" type="slidenum">
              <a:rPr lang="en-US" altLang="en-US" smtClean="0"/>
              <a:pPr>
                <a:defRPr/>
              </a:pPr>
              <a:t>‹#›</a:t>
            </a:fld>
            <a:endParaRPr lang="en-US" altLang="en-US" dirty="0"/>
          </a:p>
        </p:txBody>
      </p:sp>
    </p:spTree>
    <p:extLst>
      <p:ext uri="{BB962C8B-B14F-4D97-AF65-F5344CB8AC3E}">
        <p14:creationId xmlns:p14="http://schemas.microsoft.com/office/powerpoint/2010/main" val="3523891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dt" sz="half" idx="10"/>
          </p:nvPr>
        </p:nvSpPr>
        <p:spPr>
          <a:ln/>
        </p:spPr>
        <p:txBody>
          <a:bodyPr/>
          <a:lstStyle>
            <a:lvl1pPr>
              <a:defRPr/>
            </a:lvl1pPr>
          </a:lstStyle>
          <a:p>
            <a:pPr>
              <a:defRPr/>
            </a:pPr>
            <a:endParaRPr lang="en-US"/>
          </a:p>
        </p:txBody>
      </p:sp>
      <p:sp>
        <p:nvSpPr>
          <p:cNvPr id="8" name="Rectangle 9"/>
          <p:cNvSpPr>
            <a:spLocks noGrp="1" noChangeArrowheads="1"/>
          </p:cNvSpPr>
          <p:nvPr>
            <p:ph type="ftr" sz="quarter" idx="11"/>
          </p:nvPr>
        </p:nvSpPr>
        <p:spPr>
          <a:ln/>
        </p:spPr>
        <p:txBody>
          <a:bodyPr/>
          <a:lstStyle>
            <a:lvl1pPr>
              <a:defRPr/>
            </a:lvl1pPr>
          </a:lstStyle>
          <a:p>
            <a:pPr>
              <a:defRPr/>
            </a:pPr>
            <a:endParaRPr lang="en-US"/>
          </a:p>
        </p:txBody>
      </p:sp>
      <p:sp>
        <p:nvSpPr>
          <p:cNvPr id="9" name="Rectangle 10"/>
          <p:cNvSpPr>
            <a:spLocks noGrp="1" noChangeArrowheads="1"/>
          </p:cNvSpPr>
          <p:nvPr>
            <p:ph type="sldNum" sz="quarter" idx="12"/>
          </p:nvPr>
        </p:nvSpPr>
        <p:spPr>
          <a:xfrm>
            <a:off x="0" y="6400800"/>
            <a:ext cx="762000" cy="457200"/>
          </a:xfrm>
          <a:ln/>
        </p:spPr>
        <p:txBody>
          <a:bodyPr/>
          <a:lstStyle>
            <a:lvl1pPr algn="l">
              <a:defRPr/>
            </a:lvl1pPr>
          </a:lstStyle>
          <a:p>
            <a:pPr>
              <a:defRPr/>
            </a:pPr>
            <a:fld id="{1E54D8B0-E770-4034-872D-027EB45E739F}" type="slidenum">
              <a:rPr lang="en-US" altLang="en-US" smtClean="0"/>
              <a:pPr>
                <a:defRPr/>
              </a:pPr>
              <a:t>‹#›</a:t>
            </a:fld>
            <a:endParaRPr lang="en-US" altLang="en-US" dirty="0"/>
          </a:p>
        </p:txBody>
      </p:sp>
    </p:spTree>
    <p:extLst>
      <p:ext uri="{BB962C8B-B14F-4D97-AF65-F5344CB8AC3E}">
        <p14:creationId xmlns:p14="http://schemas.microsoft.com/office/powerpoint/2010/main" val="163251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dt" sz="half" idx="10"/>
          </p:nvPr>
        </p:nvSpPr>
        <p:spPr>
          <a:ln/>
        </p:spPr>
        <p:txBody>
          <a:bodyPr/>
          <a:lstStyle>
            <a:lvl1pPr>
              <a:defRPr/>
            </a:lvl1pPr>
          </a:lstStyle>
          <a:p>
            <a:pPr>
              <a:defRPr/>
            </a:pPr>
            <a:endParaRPr lang="en-US"/>
          </a:p>
        </p:txBody>
      </p:sp>
      <p:sp>
        <p:nvSpPr>
          <p:cNvPr id="4" name="Rectangle 9"/>
          <p:cNvSpPr>
            <a:spLocks noGrp="1" noChangeArrowheads="1"/>
          </p:cNvSpPr>
          <p:nvPr>
            <p:ph type="ftr" sz="quarter" idx="11"/>
          </p:nvPr>
        </p:nvSpPr>
        <p:spPr>
          <a:ln/>
        </p:spPr>
        <p:txBody>
          <a:bodyPr/>
          <a:lstStyle>
            <a:lvl1pPr>
              <a:defRPr/>
            </a:lvl1pPr>
          </a:lstStyle>
          <a:p>
            <a:pPr>
              <a:defRPr/>
            </a:pPr>
            <a:endParaRPr lang="en-US"/>
          </a:p>
        </p:txBody>
      </p:sp>
      <p:sp>
        <p:nvSpPr>
          <p:cNvPr id="5" name="Rectangle 10"/>
          <p:cNvSpPr>
            <a:spLocks noGrp="1" noChangeArrowheads="1"/>
          </p:cNvSpPr>
          <p:nvPr>
            <p:ph type="sldNum" sz="quarter" idx="12"/>
          </p:nvPr>
        </p:nvSpPr>
        <p:spPr>
          <a:xfrm>
            <a:off x="0" y="6400800"/>
            <a:ext cx="914400" cy="457200"/>
          </a:xfrm>
          <a:ln/>
        </p:spPr>
        <p:txBody>
          <a:bodyPr/>
          <a:lstStyle>
            <a:lvl1pPr algn="l">
              <a:defRPr/>
            </a:lvl1pPr>
          </a:lstStyle>
          <a:p>
            <a:pPr>
              <a:defRPr/>
            </a:pPr>
            <a:fld id="{AF8D16A3-229E-4F16-80CD-2440E2E6DDAD}" type="slidenum">
              <a:rPr lang="en-US" altLang="en-US" smtClean="0"/>
              <a:pPr>
                <a:defRPr/>
              </a:pPr>
              <a:t>‹#›</a:t>
            </a:fld>
            <a:endParaRPr lang="en-US" altLang="en-US" dirty="0"/>
          </a:p>
        </p:txBody>
      </p:sp>
    </p:spTree>
    <p:extLst>
      <p:ext uri="{BB962C8B-B14F-4D97-AF65-F5344CB8AC3E}">
        <p14:creationId xmlns:p14="http://schemas.microsoft.com/office/powerpoint/2010/main" val="312835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endParaRPr lang="en-US"/>
          </a:p>
        </p:txBody>
      </p:sp>
      <p:sp>
        <p:nvSpPr>
          <p:cNvPr id="3" name="Rectangle 9"/>
          <p:cNvSpPr>
            <a:spLocks noGrp="1" noChangeArrowheads="1"/>
          </p:cNvSpPr>
          <p:nvPr>
            <p:ph type="ftr" sz="quarter" idx="11"/>
          </p:nvPr>
        </p:nvSpPr>
        <p:spPr>
          <a:ln/>
        </p:spPr>
        <p:txBody>
          <a:bodyPr/>
          <a:lstStyle>
            <a:lvl1pPr>
              <a:defRPr/>
            </a:lvl1pPr>
          </a:lstStyle>
          <a:p>
            <a:pPr>
              <a:defRPr/>
            </a:pPr>
            <a:endParaRPr lang="en-US"/>
          </a:p>
        </p:txBody>
      </p:sp>
      <p:sp>
        <p:nvSpPr>
          <p:cNvPr id="4" name="Rectangle 10"/>
          <p:cNvSpPr>
            <a:spLocks noGrp="1" noChangeArrowheads="1"/>
          </p:cNvSpPr>
          <p:nvPr>
            <p:ph type="sldNum" sz="quarter" idx="12"/>
          </p:nvPr>
        </p:nvSpPr>
        <p:spPr>
          <a:xfrm>
            <a:off x="0" y="6400800"/>
            <a:ext cx="914400" cy="457200"/>
          </a:xfrm>
          <a:ln/>
        </p:spPr>
        <p:txBody>
          <a:bodyPr/>
          <a:lstStyle>
            <a:lvl1pPr algn="l">
              <a:defRPr/>
            </a:lvl1pPr>
          </a:lstStyle>
          <a:p>
            <a:pPr>
              <a:defRPr/>
            </a:pPr>
            <a:fld id="{26082AE1-E832-462E-A776-443C263D51B3}" type="slidenum">
              <a:rPr lang="en-US" altLang="en-US" smtClean="0"/>
              <a:pPr>
                <a:defRPr/>
              </a:pPr>
              <a:t>‹#›</a:t>
            </a:fld>
            <a:endParaRPr lang="en-US" altLang="en-US" dirty="0"/>
          </a:p>
        </p:txBody>
      </p:sp>
    </p:spTree>
    <p:extLst>
      <p:ext uri="{BB962C8B-B14F-4D97-AF65-F5344CB8AC3E}">
        <p14:creationId xmlns:p14="http://schemas.microsoft.com/office/powerpoint/2010/main" val="3050566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p>
        </p:txBody>
      </p:sp>
      <p:sp>
        <p:nvSpPr>
          <p:cNvPr id="7" name="Rectangle 10"/>
          <p:cNvSpPr>
            <a:spLocks noGrp="1" noChangeArrowheads="1"/>
          </p:cNvSpPr>
          <p:nvPr>
            <p:ph type="sldNum" sz="quarter" idx="12"/>
          </p:nvPr>
        </p:nvSpPr>
        <p:spPr>
          <a:xfrm>
            <a:off x="0" y="6400800"/>
            <a:ext cx="838200" cy="457200"/>
          </a:xfrm>
          <a:ln/>
        </p:spPr>
        <p:txBody>
          <a:bodyPr/>
          <a:lstStyle>
            <a:lvl1pPr algn="l">
              <a:defRPr/>
            </a:lvl1pPr>
          </a:lstStyle>
          <a:p>
            <a:pPr>
              <a:defRPr/>
            </a:pPr>
            <a:fld id="{C92FA7DC-0A98-4B66-A642-C48DC421943C}" type="slidenum">
              <a:rPr lang="en-US" altLang="en-US" smtClean="0"/>
              <a:pPr>
                <a:defRPr/>
              </a:pPr>
              <a:t>‹#›</a:t>
            </a:fld>
            <a:endParaRPr lang="en-US" altLang="en-US" dirty="0"/>
          </a:p>
        </p:txBody>
      </p:sp>
    </p:spTree>
    <p:extLst>
      <p:ext uri="{BB962C8B-B14F-4D97-AF65-F5344CB8AC3E}">
        <p14:creationId xmlns:p14="http://schemas.microsoft.com/office/powerpoint/2010/main" val="287231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p>
        </p:txBody>
      </p:sp>
      <p:sp>
        <p:nvSpPr>
          <p:cNvPr id="7" name="Rectangle 10"/>
          <p:cNvSpPr>
            <a:spLocks noGrp="1" noChangeArrowheads="1"/>
          </p:cNvSpPr>
          <p:nvPr>
            <p:ph type="sldNum" sz="quarter" idx="12"/>
          </p:nvPr>
        </p:nvSpPr>
        <p:spPr>
          <a:xfrm>
            <a:off x="0" y="6400800"/>
            <a:ext cx="838200" cy="457200"/>
          </a:xfrm>
          <a:ln/>
        </p:spPr>
        <p:txBody>
          <a:bodyPr/>
          <a:lstStyle>
            <a:lvl1pPr algn="l">
              <a:defRPr/>
            </a:lvl1pPr>
          </a:lstStyle>
          <a:p>
            <a:pPr>
              <a:defRPr/>
            </a:pPr>
            <a:fld id="{8E292240-7CEF-4B97-ADBA-B71BBC35F7DC}" type="slidenum">
              <a:rPr lang="en-US" altLang="en-US" smtClean="0"/>
              <a:pPr>
                <a:defRPr/>
              </a:pPr>
              <a:t>‹#›</a:t>
            </a:fld>
            <a:endParaRPr lang="en-US" altLang="en-US" dirty="0"/>
          </a:p>
        </p:txBody>
      </p:sp>
    </p:spTree>
    <p:extLst>
      <p:ext uri="{BB962C8B-B14F-4D97-AF65-F5344CB8AC3E}">
        <p14:creationId xmlns:p14="http://schemas.microsoft.com/office/powerpoint/2010/main" val="350650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152400"/>
            <a:ext cx="8686800" cy="6096000"/>
            <a:chOff x="0" y="96"/>
            <a:chExt cx="5472" cy="3840"/>
          </a:xfrm>
        </p:grpSpPr>
        <p:sp>
          <p:nvSpPr>
            <p:cNvPr id="1032"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a:p>
          </p:txBody>
        </p:sp>
        <p:sp>
          <p:nvSpPr>
            <p:cNvPr id="1033" name="AutoShape 4"/>
            <p:cNvSpPr>
              <a:spLocks noChangeArrowheads="1"/>
            </p:cNvSpPr>
            <p:nvPr/>
          </p:nvSpPr>
          <p:spPr bwMode="blackWhite">
            <a:xfrm>
              <a:off x="0" y="96"/>
              <a:ext cx="5376" cy="768"/>
            </a:xfrm>
            <a:custGeom>
              <a:avLst/>
              <a:gdLst>
                <a:gd name="T0" fmla="*/ 0 w 7000"/>
                <a:gd name="T1" fmla="*/ 0 h 1000"/>
                <a:gd name="T2" fmla="*/ 786 w 7000"/>
                <a:gd name="T3" fmla="*/ 0 h 1000"/>
                <a:gd name="T4" fmla="*/ 847 w 7000"/>
                <a:gd name="T5" fmla="*/ 61 h 1000"/>
                <a:gd name="T6" fmla="*/ 787 w 7000"/>
                <a:gd name="T7" fmla="*/ 121 h 1000"/>
                <a:gd name="T8" fmla="*/ 0 w 7000"/>
                <a:gd name="T9" fmla="*/ 121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 name="Line 5"/>
            <p:cNvSpPr>
              <a:spLocks noChangeShapeType="1"/>
            </p:cNvSpPr>
            <p:nvPr/>
          </p:nvSpPr>
          <p:spPr bwMode="auto">
            <a:xfrm>
              <a:off x="0" y="768"/>
              <a:ext cx="5088"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7" name="Rectangle 6"/>
          <p:cNvSpPr>
            <a:spLocks noGrp="1" noChangeArrowheads="1"/>
          </p:cNvSpPr>
          <p:nvPr>
            <p:ph type="title"/>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7"/>
          <p:cNvSpPr>
            <a:spLocks noGrp="1" noChangeArrowheads="1"/>
          </p:cNvSpPr>
          <p:nvPr>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n-lt"/>
              </a:defRPr>
            </a:lvl1pPr>
          </a:lstStyle>
          <a:p>
            <a:pPr>
              <a:defRPr/>
            </a:pPr>
            <a:endParaRPr lang="en-US"/>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n-lt"/>
              </a:defRPr>
            </a:lvl1pPr>
          </a:lstStyle>
          <a:p>
            <a:pPr>
              <a:defRPr/>
            </a:pPr>
            <a:endParaRPr lang="en-US"/>
          </a:p>
        </p:txBody>
      </p:sp>
      <p:sp>
        <p:nvSpPr>
          <p:cNvPr id="4106" name="Rectangle 10"/>
          <p:cNvSpPr>
            <a:spLocks noGrp="1" noChangeArrowheads="1"/>
          </p:cNvSpPr>
          <p:nvPr>
            <p:ph type="sldNum" sz="quarter" idx="4"/>
          </p:nvPr>
        </p:nvSpPr>
        <p:spPr bwMode="auto">
          <a:xfrm>
            <a:off x="0" y="6400800"/>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C3C8DA59-41BA-4277-9644-350C935E829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790"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charset="0"/>
        </a:defRPr>
      </a:lvl2pPr>
      <a:lvl3pPr algn="l" rtl="0" eaLnBrk="0" fontAlgn="base" hangingPunct="0">
        <a:spcBef>
          <a:spcPct val="0"/>
        </a:spcBef>
        <a:spcAft>
          <a:spcPct val="0"/>
        </a:spcAft>
        <a:defRPr sz="4200">
          <a:solidFill>
            <a:schemeClr val="tx2"/>
          </a:solidFill>
          <a:latin typeface="Arial" charset="0"/>
        </a:defRPr>
      </a:lvl3pPr>
      <a:lvl4pPr algn="l" rtl="0" eaLnBrk="0" fontAlgn="base" hangingPunct="0">
        <a:spcBef>
          <a:spcPct val="0"/>
        </a:spcBef>
        <a:spcAft>
          <a:spcPct val="0"/>
        </a:spcAft>
        <a:defRPr sz="4200">
          <a:solidFill>
            <a:schemeClr val="tx2"/>
          </a:solidFill>
          <a:latin typeface="Arial" charset="0"/>
        </a:defRPr>
      </a:lvl4pPr>
      <a:lvl5pPr algn="l" rtl="0" eaLnBrk="0" fontAlgn="base" hangingPunct="0">
        <a:spcBef>
          <a:spcPct val="0"/>
        </a:spcBef>
        <a:spcAft>
          <a:spcPct val="0"/>
        </a:spcAft>
        <a:defRPr sz="4200">
          <a:solidFill>
            <a:schemeClr val="tx2"/>
          </a:solidFill>
          <a:latin typeface="Arial" charset="0"/>
        </a:defRPr>
      </a:lvl5pPr>
      <a:lvl6pPr marL="457200" algn="l" rtl="0" fontAlgn="base">
        <a:spcBef>
          <a:spcPct val="0"/>
        </a:spcBef>
        <a:spcAft>
          <a:spcPct val="0"/>
        </a:spcAft>
        <a:defRPr sz="4200">
          <a:solidFill>
            <a:schemeClr val="tx2"/>
          </a:solidFill>
          <a:latin typeface="Arial" charset="0"/>
        </a:defRPr>
      </a:lvl6pPr>
      <a:lvl7pPr marL="914400" algn="l" rtl="0" fontAlgn="base">
        <a:spcBef>
          <a:spcPct val="0"/>
        </a:spcBef>
        <a:spcAft>
          <a:spcPct val="0"/>
        </a:spcAft>
        <a:defRPr sz="4200">
          <a:solidFill>
            <a:schemeClr val="tx2"/>
          </a:solidFill>
          <a:latin typeface="Arial" charset="0"/>
        </a:defRPr>
      </a:lvl7pPr>
      <a:lvl8pPr marL="1371600" algn="l" rtl="0" fontAlgn="base">
        <a:spcBef>
          <a:spcPct val="0"/>
        </a:spcBef>
        <a:spcAft>
          <a:spcPct val="0"/>
        </a:spcAft>
        <a:defRPr sz="4200">
          <a:solidFill>
            <a:schemeClr val="tx2"/>
          </a:solidFill>
          <a:latin typeface="Arial" charset="0"/>
        </a:defRPr>
      </a:lvl8pPr>
      <a:lvl9pPr marL="1828800" algn="l" rtl="0" fontAlgn="base">
        <a:spcBef>
          <a:spcPct val="0"/>
        </a:spcBef>
        <a:spcAft>
          <a:spcPct val="0"/>
        </a:spcAft>
        <a:defRPr sz="4200">
          <a:solidFill>
            <a:schemeClr val="tx2"/>
          </a:solidFill>
          <a:latin typeface="Arial"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itchFamily="2" charset="2"/>
        <a:buChar char="l"/>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hlink"/>
        </a:buClr>
        <a:buSzPct val="60000"/>
        <a:buFont typeface="Wingdings"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mn-lt"/>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8600" y="1427163"/>
            <a:ext cx="8686800" cy="1609725"/>
          </a:xfrm>
        </p:spPr>
        <p:txBody>
          <a:bodyPr/>
          <a:lstStyle/>
          <a:p>
            <a:pPr eaLnBrk="1" hangingPunct="1"/>
            <a:r>
              <a:rPr lang="en-US" altLang="en-US" sz="3000" b="1" dirty="0"/>
              <a:t>CSS, JAVASCRIPT VÀ DOM</a:t>
            </a:r>
          </a:p>
        </p:txBody>
      </p:sp>
      <p:sp>
        <p:nvSpPr>
          <p:cNvPr id="3076" name="Text Box 4"/>
          <p:cNvSpPr txBox="1">
            <a:spLocks noChangeArrowheads="1"/>
          </p:cNvSpPr>
          <p:nvPr/>
        </p:nvSpPr>
        <p:spPr bwMode="auto">
          <a:xfrm>
            <a:off x="1981200" y="0"/>
            <a:ext cx="4724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50000"/>
              </a:spcBef>
              <a:buClrTx/>
              <a:buSzTx/>
              <a:buFontTx/>
              <a:buNone/>
            </a:pPr>
            <a:r>
              <a:rPr lang="en-US" altLang="en-US" sz="2400" b="1" dirty="0"/>
              <a:t>HỌC VIỆN KỸ THUẬT MẬT MÃ</a:t>
            </a:r>
          </a:p>
          <a:p>
            <a:pPr algn="ctr">
              <a:spcBef>
                <a:spcPct val="50000"/>
              </a:spcBef>
              <a:buClrTx/>
              <a:buSzTx/>
              <a:buFontTx/>
              <a:buNone/>
            </a:pPr>
            <a:r>
              <a:rPr lang="en-US" altLang="en-US" sz="2400" b="1" dirty="0"/>
              <a:t>KHOA ATTT</a:t>
            </a:r>
          </a:p>
        </p:txBody>
      </p:sp>
      <p:sp>
        <p:nvSpPr>
          <p:cNvPr id="307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fld id="{2CE726DE-F656-4662-983A-873A242D6D47}" type="slidenum">
              <a:rPr lang="en-US" altLang="en-US" sz="1200" smtClean="0">
                <a:latin typeface="Arial Black" pitchFamily="34" charset="0"/>
              </a:rPr>
              <a:pPr>
                <a:spcBef>
                  <a:spcPct val="0"/>
                </a:spcBef>
                <a:buClrTx/>
                <a:buSzTx/>
                <a:buFontTx/>
                <a:buNone/>
              </a:pPr>
              <a:t>1</a:t>
            </a:fld>
            <a:endParaRPr lang="en-US" altLang="en-US" sz="1200">
              <a:latin typeface="Arial Black" pitchFamily="34" charset="0"/>
            </a:endParaRPr>
          </a:p>
        </p:txBody>
      </p:sp>
      <p:sp>
        <p:nvSpPr>
          <p:cNvPr id="2" name="Subtitle 1">
            <a:extLst>
              <a:ext uri="{FF2B5EF4-FFF2-40B4-BE49-F238E27FC236}">
                <a16:creationId xmlns:a16="http://schemas.microsoft.com/office/drawing/2014/main" id="{707CA703-8BAF-42DF-8561-243B1252C148}"/>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 </a:t>
            </a:r>
            <a:r>
              <a:rPr lang="en-US" dirty="0" err="1"/>
              <a:t>Bộ</a:t>
            </a:r>
            <a:r>
              <a:rPr lang="en-US" dirty="0"/>
              <a:t> </a:t>
            </a:r>
            <a:r>
              <a:rPr lang="en-US" dirty="0" err="1"/>
              <a:t>chọn</a:t>
            </a:r>
            <a:r>
              <a:rPr lang="en-US" dirty="0"/>
              <a:t> </a:t>
            </a:r>
            <a:r>
              <a:rPr lang="en-US" dirty="0" err="1"/>
              <a:t>theo</a:t>
            </a:r>
            <a:r>
              <a:rPr lang="en-US" dirty="0"/>
              <a:t> </a:t>
            </a:r>
            <a:r>
              <a:rPr lang="en-US" dirty="0" err="1"/>
              <a:t>lớp</a:t>
            </a:r>
            <a:r>
              <a:rPr lang="en-US" dirty="0"/>
              <a:t> </a:t>
            </a:r>
          </a:p>
        </p:txBody>
      </p:sp>
      <p:sp>
        <p:nvSpPr>
          <p:cNvPr id="3" name="Content Placeholder 2"/>
          <p:cNvSpPr>
            <a:spLocks noGrp="1"/>
          </p:cNvSpPr>
          <p:nvPr>
            <p:ph idx="1"/>
          </p:nvPr>
        </p:nvSpPr>
        <p:spPr>
          <a:xfrm>
            <a:off x="304800" y="1295400"/>
            <a:ext cx="8763000" cy="4419600"/>
          </a:xfrm>
          <a:solidFill>
            <a:schemeClr val="bg1"/>
          </a:solidFill>
        </p:spPr>
        <p:txBody>
          <a:bodyPr/>
          <a:lstStyle/>
          <a:p>
            <a:r>
              <a:rPr lang="vi-VN" dirty="0"/>
              <a:t>Chọn các đối tượng có</a:t>
            </a:r>
            <a:r>
              <a:rPr lang="en-US" dirty="0"/>
              <a:t> </a:t>
            </a:r>
            <a:r>
              <a:rPr lang="vi-VN" b="1" dirty="0"/>
              <a:t>class=“tenBochon”</a:t>
            </a:r>
            <a:endParaRPr lang="en-US" b="1" dirty="0"/>
          </a:p>
          <a:p>
            <a:r>
              <a:rPr lang="vi-VN" dirty="0"/>
              <a:t>Ví dụ:</a:t>
            </a:r>
            <a:br>
              <a:rPr lang="vi-VN" dirty="0"/>
            </a:br>
            <a:r>
              <a:rPr lang="vi-VN" sz="3000" dirty="0">
                <a:solidFill>
                  <a:srgbClr val="0070C0"/>
                </a:solidFill>
              </a:rPr>
              <a:t>&lt;style type=“text/css”&gt;</a:t>
            </a:r>
            <a:br>
              <a:rPr lang="vi-VN" sz="3000" dirty="0">
                <a:solidFill>
                  <a:srgbClr val="0070C0"/>
                </a:solidFill>
              </a:rPr>
            </a:br>
            <a:r>
              <a:rPr lang="en-US" sz="3000" dirty="0">
                <a:solidFill>
                  <a:srgbClr val="0070C0"/>
                </a:solidFill>
              </a:rPr>
              <a:t>   </a:t>
            </a:r>
            <a:r>
              <a:rPr lang="vi-VN" sz="3000" dirty="0">
                <a:solidFill>
                  <a:srgbClr val="FF0000"/>
                </a:solidFill>
              </a:rPr>
              <a:t>.note</a:t>
            </a:r>
            <a:r>
              <a:rPr lang="vi-VN" sz="3000" dirty="0">
                <a:solidFill>
                  <a:srgbClr val="0070C0"/>
                </a:solidFill>
              </a:rPr>
              <a:t>{color: #ff0000;}</a:t>
            </a:r>
            <a:br>
              <a:rPr lang="vi-VN" sz="3000" dirty="0">
                <a:solidFill>
                  <a:srgbClr val="0070C0"/>
                </a:solidFill>
              </a:rPr>
            </a:br>
            <a:r>
              <a:rPr lang="vi-VN" sz="3000" dirty="0">
                <a:solidFill>
                  <a:srgbClr val="0070C0"/>
                </a:solidFill>
              </a:rPr>
              <a:t>&lt;/style&gt;</a:t>
            </a:r>
            <a:br>
              <a:rPr lang="vi-VN" sz="3000" dirty="0">
                <a:solidFill>
                  <a:srgbClr val="0070C0"/>
                </a:solidFill>
              </a:rPr>
            </a:br>
            <a:r>
              <a:rPr lang="vi-VN" sz="3000" dirty="0">
                <a:solidFill>
                  <a:srgbClr val="0070C0"/>
                </a:solidFill>
              </a:rPr>
              <a:t>&lt;span </a:t>
            </a:r>
            <a:r>
              <a:rPr lang="vi-VN" sz="3000" dirty="0">
                <a:solidFill>
                  <a:srgbClr val="FF0000"/>
                </a:solidFill>
              </a:rPr>
              <a:t>class=“note”&gt;</a:t>
            </a:r>
            <a:r>
              <a:rPr lang="vi-VN" sz="3000" dirty="0">
                <a:solidFill>
                  <a:srgbClr val="0070C0"/>
                </a:solidFill>
              </a:rPr>
              <a:t>This is a styled</a:t>
            </a:r>
            <a:r>
              <a:rPr lang="en-US" sz="3000" dirty="0">
                <a:solidFill>
                  <a:srgbClr val="0070C0"/>
                </a:solidFill>
              </a:rPr>
              <a:t> </a:t>
            </a:r>
            <a:r>
              <a:rPr lang="vi-VN" sz="3000" dirty="0">
                <a:solidFill>
                  <a:srgbClr val="0070C0"/>
                </a:solidFill>
              </a:rPr>
              <a:t>text.&lt;/span&gt;</a:t>
            </a:r>
            <a:br>
              <a:rPr lang="vi-VN" sz="3000" dirty="0">
                <a:solidFill>
                  <a:srgbClr val="0070C0"/>
                </a:solidFill>
              </a:rPr>
            </a:br>
            <a:r>
              <a:rPr lang="vi-VN" sz="3000" dirty="0">
                <a:solidFill>
                  <a:srgbClr val="0070C0"/>
                </a:solidFill>
              </a:rPr>
              <a:t>&lt;span&gt;This is a normal text. &lt;/span&gt;</a:t>
            </a:r>
            <a:r>
              <a:rPr lang="vi-VN" dirty="0">
                <a:solidFill>
                  <a:srgbClr val="0070C0"/>
                </a:solidFill>
              </a:rPr>
              <a:t> </a:t>
            </a:r>
            <a:br>
              <a:rPr lang="vi-VN" dirty="0">
                <a:solidFill>
                  <a:srgbClr val="0070C0"/>
                </a:solidFill>
              </a:rPr>
            </a:br>
            <a:endParaRPr lang="en-US" dirty="0">
              <a:solidFill>
                <a:srgbClr val="0070C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10</a:t>
            </a:fld>
            <a:endParaRPr lang="en-US" altLang="en-US" dirty="0"/>
          </a:p>
        </p:txBody>
      </p:sp>
    </p:spTree>
    <p:extLst>
      <p:ext uri="{BB962C8B-B14F-4D97-AF65-F5344CB8AC3E}">
        <p14:creationId xmlns:p14="http://schemas.microsoft.com/office/powerpoint/2010/main" val="25479234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100</a:t>
            </a:fld>
            <a:endParaRPr lang="en-US" altLang="en-US" dirty="0">
              <a:solidFill>
                <a:srgbClr val="000000"/>
              </a:solidFill>
            </a:endParaRPr>
          </a:p>
        </p:txBody>
      </p:sp>
      <p:pic>
        <p:nvPicPr>
          <p:cNvPr id="778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1" y="1867350"/>
            <a:ext cx="8143062" cy="354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5129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101</a:t>
            </a:fld>
            <a:endParaRPr lang="en-US" altLang="en-US" dirty="0">
              <a:solidFill>
                <a:srgbClr val="000000"/>
              </a:solidFill>
            </a:endParaRPr>
          </a:p>
        </p:txBody>
      </p:sp>
      <p:pic>
        <p:nvPicPr>
          <p:cNvPr id="788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4327" y="1676400"/>
            <a:ext cx="8175346" cy="426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6346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102</a:t>
            </a:fld>
            <a:endParaRPr lang="en-US" altLang="en-US" dirty="0">
              <a:solidFill>
                <a:srgbClr val="000000"/>
              </a:solidFill>
            </a:endParaRPr>
          </a:p>
        </p:txBody>
      </p:sp>
      <p:pic>
        <p:nvPicPr>
          <p:cNvPr id="798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262687" cy="3187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59378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103</a:t>
            </a:fld>
            <a:endParaRPr lang="en-US" altLang="en-US" dirty="0">
              <a:solidFill>
                <a:srgbClr val="000000"/>
              </a:solidFill>
            </a:endParaRPr>
          </a:p>
        </p:txBody>
      </p:sp>
      <p:pic>
        <p:nvPicPr>
          <p:cNvPr id="808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8156330" cy="3229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39467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104</a:t>
            </a:fld>
            <a:endParaRPr lang="en-US" altLang="en-US" dirty="0">
              <a:solidFill>
                <a:srgbClr val="000000"/>
              </a:solidFill>
            </a:endParaRPr>
          </a:p>
        </p:txBody>
      </p:sp>
      <p:pic>
        <p:nvPicPr>
          <p:cNvPr id="819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58607"/>
            <a:ext cx="8195569" cy="4284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9940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491537" cy="914400"/>
          </a:xfrm>
        </p:spPr>
        <p:txBody>
          <a:bodyPr/>
          <a:lstStyle/>
          <a:p>
            <a:r>
              <a:rPr lang="vi-VN" dirty="0"/>
              <a:t>Tất cả đối tượng: </a:t>
            </a:r>
            <a:r>
              <a:rPr lang="vi-VN" b="1" dirty="0">
                <a:solidFill>
                  <a:srgbClr val="FFFF00"/>
                </a:solidFill>
              </a:rPr>
              <a:t>Con trỏ sự</a:t>
            </a:r>
            <a:r>
              <a:rPr lang="en-US" b="1" dirty="0">
                <a:solidFill>
                  <a:srgbClr val="FFFF00"/>
                </a:solidFill>
              </a:rPr>
              <a:t> </a:t>
            </a:r>
            <a:r>
              <a:rPr lang="vi-VN" b="1" dirty="0">
                <a:solidFill>
                  <a:srgbClr val="FFFF00"/>
                </a:solidFill>
              </a:rPr>
              <a:t>kiện </a:t>
            </a:r>
            <a:endParaRPr lang="en-US" b="1" dirty="0">
              <a:solidFill>
                <a:srgbClr val="FFFF00"/>
              </a:solidFill>
            </a:endParaRPr>
          </a:p>
        </p:txBody>
      </p:sp>
      <p:sp>
        <p:nvSpPr>
          <p:cNvPr id="3" name="Content Placeholder 2"/>
          <p:cNvSpPr>
            <a:spLocks noGrp="1"/>
          </p:cNvSpPr>
          <p:nvPr>
            <p:ph idx="1"/>
          </p:nvPr>
        </p:nvSpPr>
        <p:spPr>
          <a:xfrm>
            <a:off x="228600" y="1371600"/>
            <a:ext cx="8915400" cy="5257800"/>
          </a:xfrm>
          <a:solidFill>
            <a:schemeClr val="tx2"/>
          </a:solidFill>
        </p:spPr>
        <p:txBody>
          <a:bodyPr/>
          <a:lstStyle/>
          <a:p>
            <a:r>
              <a:rPr lang="vi-VN" dirty="0"/>
              <a:t>Con trỏ sự kiện</a:t>
            </a:r>
            <a:endParaRPr lang="en-US" dirty="0"/>
          </a:p>
          <a:p>
            <a:pPr lvl="1"/>
            <a:r>
              <a:rPr lang="vi-VN" sz="2600" dirty="0"/>
              <a:t>được gọi khi sự kiện tương ứng xảy ra trên đối</a:t>
            </a:r>
            <a:r>
              <a:rPr lang="en-US" sz="2600" dirty="0"/>
              <a:t> </a:t>
            </a:r>
            <a:r>
              <a:rPr lang="vi-VN" sz="2600" dirty="0"/>
              <a:t>tượng</a:t>
            </a:r>
            <a:endParaRPr lang="en-US" sz="2600" dirty="0"/>
          </a:p>
          <a:p>
            <a:r>
              <a:rPr lang="vi-VN" dirty="0"/>
              <a:t>Một số con trỏ sự kiệ</a:t>
            </a:r>
            <a:r>
              <a:rPr lang="en-US" dirty="0"/>
              <a:t>n</a:t>
            </a:r>
          </a:p>
          <a:p>
            <a:pPr lvl="1"/>
            <a:r>
              <a:rPr lang="vi-VN" sz="2600" b="1" dirty="0"/>
              <a:t>onClick</a:t>
            </a:r>
            <a:r>
              <a:rPr lang="vi-VN" sz="2600" dirty="0"/>
              <a:t> – Kích chuột lên đối tượn</a:t>
            </a:r>
            <a:r>
              <a:rPr lang="en-US" sz="2600" dirty="0"/>
              <a:t>g</a:t>
            </a:r>
          </a:p>
          <a:p>
            <a:pPr lvl="1"/>
            <a:r>
              <a:rPr lang="vi-VN" sz="2600" b="1" dirty="0"/>
              <a:t>onDblClick</a:t>
            </a:r>
            <a:r>
              <a:rPr lang="vi-VN" sz="2600" dirty="0"/>
              <a:t> – Kích đúp chuột lên đối tượng</a:t>
            </a:r>
            <a:endParaRPr lang="en-US" sz="2600" dirty="0"/>
          </a:p>
          <a:p>
            <a:pPr lvl="1"/>
            <a:r>
              <a:rPr lang="vi-VN" sz="2600" b="1" dirty="0"/>
              <a:t>onMouseOve</a:t>
            </a:r>
            <a:r>
              <a:rPr lang="vi-VN" sz="2600" dirty="0"/>
              <a:t>r – Di chuyển chuột trên đối tượng</a:t>
            </a:r>
            <a:endParaRPr lang="en-US" sz="2600" dirty="0"/>
          </a:p>
          <a:p>
            <a:pPr lvl="1"/>
            <a:r>
              <a:rPr lang="vi-VN" sz="2600" b="1" dirty="0"/>
              <a:t>onMouseOut</a:t>
            </a:r>
            <a:r>
              <a:rPr lang="vi-VN" sz="2600" dirty="0"/>
              <a:t> – Di chuyển chuột ra ngoài đối tượng</a:t>
            </a:r>
            <a:endParaRPr lang="en-US" sz="2600" dirty="0"/>
          </a:p>
          <a:p>
            <a:pPr lvl="1"/>
            <a:r>
              <a:rPr lang="vi-VN" sz="2600" b="1" dirty="0"/>
              <a:t>onKeyUp</a:t>
            </a:r>
            <a:r>
              <a:rPr lang="vi-VN" sz="2600" dirty="0"/>
              <a:t> – Nhả phím khi đối tượng đang được đặt làm</a:t>
            </a:r>
            <a:r>
              <a:rPr lang="en-US" sz="2600" dirty="0"/>
              <a:t> </a:t>
            </a:r>
            <a:r>
              <a:rPr lang="vi-VN" sz="2600" dirty="0"/>
              <a:t>tâm điểm</a:t>
            </a:r>
            <a:endParaRPr lang="en-US" sz="2600" dirty="0"/>
          </a:p>
          <a:p>
            <a:pPr lvl="1"/>
            <a:r>
              <a:rPr lang="vi-VN" sz="2600" b="1" dirty="0"/>
              <a:t>OnKeyDown</a:t>
            </a:r>
            <a:r>
              <a:rPr lang="vi-VN" sz="2600" dirty="0"/>
              <a:t> – Nhấn phím khi đối tượng đang được đặt</a:t>
            </a:r>
            <a:r>
              <a:rPr lang="en-US" sz="2600" dirty="0"/>
              <a:t> </a:t>
            </a:r>
            <a:r>
              <a:rPr lang="vi-VN" sz="2600" dirty="0"/>
              <a:t>tâm điểm </a:t>
            </a:r>
            <a:endParaRPr lang="en-US" sz="26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105</a:t>
            </a:fld>
            <a:endParaRPr lang="en-US" altLang="en-US" dirty="0">
              <a:solidFill>
                <a:srgbClr val="000000"/>
              </a:solidFill>
            </a:endParaRPr>
          </a:p>
        </p:txBody>
      </p:sp>
    </p:spTree>
    <p:extLst>
      <p:ext uri="{BB962C8B-B14F-4D97-AF65-F5344CB8AC3E}">
        <p14:creationId xmlns:p14="http://schemas.microsoft.com/office/powerpoint/2010/main" val="14640251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567737" cy="914400"/>
          </a:xfrm>
        </p:spPr>
        <p:txBody>
          <a:bodyPr/>
          <a:lstStyle/>
          <a:p>
            <a:r>
              <a:rPr lang="vi-VN" dirty="0"/>
              <a:t>Tất cả đối tượng: </a:t>
            </a:r>
            <a:r>
              <a:rPr lang="vi-VN" b="1" dirty="0">
                <a:solidFill>
                  <a:srgbClr val="FFFF00"/>
                </a:solidFill>
              </a:rPr>
              <a:t>Con trỏ sự</a:t>
            </a:r>
            <a:r>
              <a:rPr lang="en-US" b="1" dirty="0">
                <a:solidFill>
                  <a:srgbClr val="FFFF00"/>
                </a:solidFill>
              </a:rPr>
              <a:t> </a:t>
            </a:r>
            <a:r>
              <a:rPr lang="vi-VN" b="1" dirty="0">
                <a:solidFill>
                  <a:srgbClr val="FFFF00"/>
                </a:solidFill>
              </a:rPr>
              <a:t>kiện </a:t>
            </a:r>
            <a:endParaRPr lang="en-US" dirty="0"/>
          </a:p>
        </p:txBody>
      </p:sp>
      <p:sp>
        <p:nvSpPr>
          <p:cNvPr id="3" name="Content Placeholder 2"/>
          <p:cNvSpPr>
            <a:spLocks noGrp="1"/>
          </p:cNvSpPr>
          <p:nvPr>
            <p:ph idx="1"/>
          </p:nvPr>
        </p:nvSpPr>
        <p:spPr/>
        <p:txBody>
          <a:bodyPr/>
          <a:lstStyle/>
          <a:p>
            <a:r>
              <a:rPr lang="en-US" dirty="0" err="1"/>
              <a:t>Ví</a:t>
            </a:r>
            <a:r>
              <a:rPr lang="en-US" dirty="0"/>
              <a:t> </a:t>
            </a:r>
            <a:r>
              <a:rPr lang="en-US" dirty="0" err="1"/>
              <a:t>dụ</a:t>
            </a:r>
            <a:br>
              <a:rPr lang="en-US" dirty="0"/>
            </a:br>
            <a:r>
              <a:rPr lang="en-US" dirty="0">
                <a:solidFill>
                  <a:srgbClr val="0070C0"/>
                </a:solidFill>
              </a:rPr>
              <a:t>&lt;script type=”text/</a:t>
            </a:r>
            <a:r>
              <a:rPr lang="en-US" dirty="0" err="1">
                <a:solidFill>
                  <a:srgbClr val="0070C0"/>
                </a:solidFill>
              </a:rPr>
              <a:t>javascript</a:t>
            </a:r>
            <a:r>
              <a:rPr lang="en-US" dirty="0">
                <a:solidFill>
                  <a:srgbClr val="0070C0"/>
                </a:solidFill>
              </a:rPr>
              <a:t>”&gt;</a:t>
            </a:r>
            <a:br>
              <a:rPr lang="en-US" dirty="0">
                <a:solidFill>
                  <a:srgbClr val="0070C0"/>
                </a:solidFill>
              </a:rPr>
            </a:br>
            <a:r>
              <a:rPr lang="en-US" dirty="0">
                <a:solidFill>
                  <a:srgbClr val="0070C0"/>
                </a:solidFill>
              </a:rPr>
              <a:t>   function </a:t>
            </a:r>
            <a:r>
              <a:rPr lang="en-US" dirty="0" err="1">
                <a:solidFill>
                  <a:srgbClr val="0070C0"/>
                </a:solidFill>
              </a:rPr>
              <a:t>showUp</a:t>
            </a:r>
            <a:r>
              <a:rPr lang="en-US" dirty="0">
                <a:solidFill>
                  <a:srgbClr val="0070C0"/>
                </a:solidFill>
              </a:rPr>
              <a:t>() {</a:t>
            </a:r>
            <a:br>
              <a:rPr lang="en-US" dirty="0">
                <a:solidFill>
                  <a:srgbClr val="0070C0"/>
                </a:solidFill>
              </a:rPr>
            </a:br>
            <a:r>
              <a:rPr lang="en-US" dirty="0">
                <a:solidFill>
                  <a:srgbClr val="0070C0"/>
                </a:solidFill>
              </a:rPr>
              <a:t>   alert(“Hello!”);</a:t>
            </a:r>
            <a:br>
              <a:rPr lang="en-US" dirty="0">
                <a:solidFill>
                  <a:srgbClr val="0070C0"/>
                </a:solidFill>
              </a:rPr>
            </a:br>
            <a:r>
              <a:rPr lang="en-US" dirty="0">
                <a:solidFill>
                  <a:srgbClr val="0070C0"/>
                </a:solidFill>
              </a:rPr>
              <a:t>   }</a:t>
            </a:r>
            <a:br>
              <a:rPr lang="en-US" dirty="0">
                <a:solidFill>
                  <a:srgbClr val="0070C0"/>
                </a:solidFill>
              </a:rPr>
            </a:br>
            <a:r>
              <a:rPr lang="en-US" dirty="0">
                <a:solidFill>
                  <a:srgbClr val="0070C0"/>
                </a:solidFill>
              </a:rPr>
              <a:t>&lt;/script&gt;</a:t>
            </a:r>
            <a:br>
              <a:rPr lang="en-US" dirty="0">
                <a:solidFill>
                  <a:srgbClr val="0070C0"/>
                </a:solidFill>
              </a:rPr>
            </a:br>
            <a:r>
              <a:rPr lang="en-US" dirty="0">
                <a:solidFill>
                  <a:srgbClr val="0070C0"/>
                </a:solidFill>
              </a:rPr>
              <a:t>&lt;input type=”button” value=”Try it”</a:t>
            </a:r>
            <a:br>
              <a:rPr lang="en-US" dirty="0">
                <a:solidFill>
                  <a:srgbClr val="0070C0"/>
                </a:solidFill>
              </a:rPr>
            </a:br>
            <a:r>
              <a:rPr lang="en-US" dirty="0" err="1">
                <a:solidFill>
                  <a:srgbClr val="FF0000"/>
                </a:solidFill>
              </a:rPr>
              <a:t>onclick</a:t>
            </a:r>
            <a:r>
              <a:rPr lang="en-US" dirty="0">
                <a:solidFill>
                  <a:srgbClr val="FF0000"/>
                </a:solidFill>
              </a:rPr>
              <a:t>=”</a:t>
            </a:r>
            <a:r>
              <a:rPr lang="en-US" dirty="0" err="1">
                <a:solidFill>
                  <a:srgbClr val="FF0000"/>
                </a:solidFill>
              </a:rPr>
              <a:t>javascript:showUp</a:t>
            </a:r>
            <a:r>
              <a:rPr lang="en-US" dirty="0">
                <a:solidFill>
                  <a:srgbClr val="FF0000"/>
                </a:solidFill>
              </a:rPr>
              <a:t>();</a:t>
            </a:r>
            <a:r>
              <a:rPr lang="en-US" dirty="0">
                <a:solidFill>
                  <a:srgbClr val="0070C0"/>
                </a:solidFill>
              </a:rPr>
              <a:t>”/&gt;</a:t>
            </a:r>
            <a:r>
              <a:rPr lang="en-US" dirty="0">
                <a:solidFill>
                  <a:srgbClr val="00B0F0"/>
                </a:solidFill>
              </a:rPr>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106</a:t>
            </a:fld>
            <a:endParaRPr lang="en-US" altLang="en-US" dirty="0">
              <a:solidFill>
                <a:srgbClr val="000000"/>
              </a:solidFill>
            </a:endParaRPr>
          </a:p>
        </p:txBody>
      </p:sp>
      <p:pic>
        <p:nvPicPr>
          <p:cNvPr id="2050" name="Picture 2" descr="Kết quả minh họa xử lý sự kiện DOM trong JavaScript">
            <a:extLst>
              <a:ext uri="{FF2B5EF4-FFF2-40B4-BE49-F238E27FC236}">
                <a16:creationId xmlns:a16="http://schemas.microsoft.com/office/drawing/2014/main" id="{1FDF8AFE-4DDD-460D-9328-5670F2833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2" y="2570389"/>
            <a:ext cx="68103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Đối</a:t>
            </a:r>
            <a:r>
              <a:rPr lang="en-US" dirty="0"/>
              <a:t> </a:t>
            </a:r>
            <a:r>
              <a:rPr lang="en-US" dirty="0" err="1"/>
              <a:t>tượng</a:t>
            </a:r>
            <a:r>
              <a:rPr lang="en-US" dirty="0"/>
              <a:t> </a:t>
            </a:r>
            <a:r>
              <a:rPr lang="en-US" b="1" dirty="0">
                <a:solidFill>
                  <a:srgbClr val="FFFF00"/>
                </a:solidFill>
              </a:rPr>
              <a:t>window: </a:t>
            </a:r>
            <a:r>
              <a:rPr lang="en-US" b="1" dirty="0" err="1">
                <a:solidFill>
                  <a:srgbClr val="FFFF00"/>
                </a:solidFill>
              </a:rPr>
              <a:t>Thuộc</a:t>
            </a:r>
            <a:r>
              <a:rPr lang="en-US" b="1" dirty="0">
                <a:solidFill>
                  <a:srgbClr val="FFFF00"/>
                </a:solidFill>
              </a:rPr>
              <a:t> </a:t>
            </a:r>
            <a:r>
              <a:rPr lang="en-US" b="1" dirty="0" err="1">
                <a:solidFill>
                  <a:srgbClr val="FFFF00"/>
                </a:solidFill>
              </a:rPr>
              <a:t>tính</a:t>
            </a:r>
            <a:r>
              <a:rPr lang="en-US" b="1" dirty="0">
                <a:solidFill>
                  <a:srgbClr val="FFFF00"/>
                </a:solidFill>
              </a:rPr>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107</a:t>
            </a:fld>
            <a:endParaRPr lang="en-US" altLang="en-US" dirty="0">
              <a:solidFill>
                <a:srgbClr val="000000"/>
              </a:solidFill>
            </a:endParaRPr>
          </a:p>
        </p:txBody>
      </p:sp>
      <p:pic>
        <p:nvPicPr>
          <p:cNvPr id="829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08502"/>
            <a:ext cx="8201891" cy="4587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2658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Đối</a:t>
            </a:r>
            <a:r>
              <a:rPr lang="en-US" dirty="0"/>
              <a:t> </a:t>
            </a:r>
            <a:r>
              <a:rPr lang="en-US" dirty="0" err="1"/>
              <a:t>tượng</a:t>
            </a:r>
            <a:r>
              <a:rPr lang="en-US" dirty="0"/>
              <a:t> </a:t>
            </a:r>
            <a:r>
              <a:rPr lang="en-US" b="1" dirty="0">
                <a:solidFill>
                  <a:srgbClr val="FFFF00"/>
                </a:solidFill>
              </a:rPr>
              <a:t>window: </a:t>
            </a:r>
            <a:r>
              <a:rPr lang="en-US" b="1" dirty="0" err="1">
                <a:solidFill>
                  <a:srgbClr val="FFFF00"/>
                </a:solidFill>
              </a:rPr>
              <a:t>Thuộc</a:t>
            </a:r>
            <a:r>
              <a:rPr lang="en-US" b="1" dirty="0">
                <a:solidFill>
                  <a:srgbClr val="FFFF00"/>
                </a:solidFill>
              </a:rPr>
              <a:t> </a:t>
            </a:r>
            <a:r>
              <a:rPr lang="en-US" b="1" dirty="0" err="1">
                <a:solidFill>
                  <a:srgbClr val="FFFF00"/>
                </a:solidFill>
              </a:rPr>
              <a:t>tính</a:t>
            </a:r>
            <a:r>
              <a:rPr lang="en-US" b="1" dirty="0">
                <a:solidFill>
                  <a:srgbClr val="FFFF00"/>
                </a:solidFill>
              </a:rPr>
              <a:t>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108</a:t>
            </a:fld>
            <a:endParaRPr lang="en-US" altLang="en-US" dirty="0">
              <a:solidFill>
                <a:srgbClr val="000000"/>
              </a:solidFill>
            </a:endParaRPr>
          </a:p>
        </p:txBody>
      </p:sp>
      <p:pic>
        <p:nvPicPr>
          <p:cNvPr id="839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786" y="2286000"/>
            <a:ext cx="8226014"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431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491537" cy="914400"/>
          </a:xfrm>
        </p:spPr>
        <p:txBody>
          <a:bodyPr/>
          <a:lstStyle/>
          <a:p>
            <a:r>
              <a:rPr lang="vi-VN" dirty="0"/>
              <a:t>Đối tượng </a:t>
            </a:r>
            <a:r>
              <a:rPr lang="vi-VN" b="1" dirty="0">
                <a:solidFill>
                  <a:srgbClr val="FFFF00"/>
                </a:solidFill>
              </a:rPr>
              <a:t>window: Phương thức </a:t>
            </a:r>
            <a:endParaRPr lang="en-US"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109</a:t>
            </a:fld>
            <a:endParaRPr lang="en-US" altLang="en-US" dirty="0">
              <a:solidFill>
                <a:srgbClr val="000000"/>
              </a:solidFill>
            </a:endParaRPr>
          </a:p>
        </p:txBody>
      </p:sp>
      <p:pic>
        <p:nvPicPr>
          <p:cNvPr id="849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18967"/>
            <a:ext cx="8001000" cy="4649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007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 </a:t>
            </a:r>
            <a:r>
              <a:rPr lang="en-US" dirty="0" err="1"/>
              <a:t>Bộ</a:t>
            </a:r>
            <a:r>
              <a:rPr lang="en-US" dirty="0"/>
              <a:t> </a:t>
            </a:r>
            <a:r>
              <a:rPr lang="en-US" dirty="0" err="1"/>
              <a:t>chọn</a:t>
            </a:r>
            <a:r>
              <a:rPr lang="en-US" dirty="0"/>
              <a:t> </a:t>
            </a:r>
            <a:r>
              <a:rPr lang="en-US" dirty="0" err="1"/>
              <a:t>theo</a:t>
            </a:r>
            <a:r>
              <a:rPr lang="en-US" dirty="0"/>
              <a:t> </a:t>
            </a:r>
            <a:r>
              <a:rPr lang="en-US" dirty="0" err="1"/>
              <a:t>thuộc</a:t>
            </a:r>
            <a:r>
              <a:rPr lang="en-US" dirty="0"/>
              <a:t> </a:t>
            </a:r>
            <a:r>
              <a:rPr lang="en-US" dirty="0" err="1"/>
              <a:t>tính</a:t>
            </a:r>
            <a:r>
              <a:rPr lang="en-US" dirty="0"/>
              <a:t> </a:t>
            </a:r>
          </a:p>
        </p:txBody>
      </p:sp>
      <p:sp>
        <p:nvSpPr>
          <p:cNvPr id="3" name="Content Placeholder 2"/>
          <p:cNvSpPr>
            <a:spLocks noGrp="1"/>
          </p:cNvSpPr>
          <p:nvPr>
            <p:ph idx="1"/>
          </p:nvPr>
        </p:nvSpPr>
        <p:spPr>
          <a:xfrm>
            <a:off x="609600" y="1600200"/>
            <a:ext cx="7848600" cy="4419600"/>
          </a:xfrm>
          <a:solidFill>
            <a:schemeClr val="bg1"/>
          </a:solidFill>
        </p:spPr>
        <p:txBody>
          <a:bodyPr/>
          <a:lstStyle/>
          <a:p>
            <a:r>
              <a:rPr lang="vi-VN" dirty="0"/>
              <a:t>Chọn các đối tượng có thuộc tính</a:t>
            </a:r>
            <a:br>
              <a:rPr lang="vi-VN" dirty="0"/>
            </a:br>
            <a:r>
              <a:rPr lang="vi-VN" dirty="0"/>
              <a:t>– </a:t>
            </a:r>
            <a:r>
              <a:rPr lang="vi-VN" dirty="0">
                <a:solidFill>
                  <a:srgbClr val="0070C0"/>
                </a:solidFill>
              </a:rPr>
              <a:t>[thuoctinh]</a:t>
            </a:r>
            <a:br>
              <a:rPr lang="vi-VN" dirty="0">
                <a:solidFill>
                  <a:srgbClr val="0070C0"/>
                </a:solidFill>
              </a:rPr>
            </a:br>
            <a:r>
              <a:rPr lang="vi-VN" dirty="0"/>
              <a:t>– </a:t>
            </a:r>
            <a:r>
              <a:rPr lang="vi-VN" dirty="0">
                <a:solidFill>
                  <a:srgbClr val="0070C0"/>
                </a:solidFill>
              </a:rPr>
              <a:t>[thuoctinh = giatri]</a:t>
            </a:r>
            <a:br>
              <a:rPr lang="vi-VN" dirty="0"/>
            </a:br>
            <a:r>
              <a:rPr lang="vi-VN" dirty="0"/>
              <a:t>– </a:t>
            </a:r>
            <a:r>
              <a:rPr lang="vi-VN" dirty="0">
                <a:solidFill>
                  <a:srgbClr val="0070C0"/>
                </a:solidFill>
              </a:rPr>
              <a:t>[thuoctinh ~= giatri] </a:t>
            </a:r>
            <a:r>
              <a:rPr lang="vi-VN" dirty="0"/>
              <a:t>(chứa giá trị)</a:t>
            </a:r>
            <a:br>
              <a:rPr lang="vi-VN" dirty="0"/>
            </a:br>
            <a:r>
              <a:rPr lang="vi-VN" dirty="0"/>
              <a:t>– </a:t>
            </a:r>
            <a:r>
              <a:rPr lang="vi-VN" dirty="0">
                <a:solidFill>
                  <a:srgbClr val="0070C0"/>
                </a:solidFill>
              </a:rPr>
              <a:t>[thuoctinh |= giatri] </a:t>
            </a:r>
            <a:r>
              <a:rPr lang="vi-VN" dirty="0"/>
              <a:t>(bắt đầu bằng giá</a:t>
            </a:r>
            <a:br>
              <a:rPr lang="vi-VN" dirty="0"/>
            </a:br>
            <a:r>
              <a:rPr lang="vi-VN" dirty="0"/>
              <a:t>trị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11</a:t>
            </a:fld>
            <a:endParaRPr lang="en-US" altLang="en-US" dirty="0"/>
          </a:p>
        </p:txBody>
      </p:sp>
    </p:spTree>
    <p:extLst>
      <p:ext uri="{BB962C8B-B14F-4D97-AF65-F5344CB8AC3E}">
        <p14:creationId xmlns:p14="http://schemas.microsoft.com/office/powerpoint/2010/main" val="20824906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491537" cy="914400"/>
          </a:xfrm>
        </p:spPr>
        <p:txBody>
          <a:bodyPr/>
          <a:lstStyle/>
          <a:p>
            <a:r>
              <a:rPr lang="vi-VN" dirty="0"/>
              <a:t>Đối tượng </a:t>
            </a:r>
            <a:r>
              <a:rPr lang="vi-VN" b="1" dirty="0">
                <a:solidFill>
                  <a:srgbClr val="FFFF00"/>
                </a:solidFill>
              </a:rPr>
              <a:t>window: 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110</a:t>
            </a:fld>
            <a:endParaRPr lang="en-US" altLang="en-US" dirty="0">
              <a:solidFill>
                <a:srgbClr val="000000"/>
              </a:solidFill>
            </a:endParaRPr>
          </a:p>
        </p:txBody>
      </p:sp>
      <p:pic>
        <p:nvPicPr>
          <p:cNvPr id="860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8379" y="2057400"/>
            <a:ext cx="8172221" cy="3464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36477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20137" cy="914400"/>
          </a:xfrm>
        </p:spPr>
        <p:txBody>
          <a:bodyPr/>
          <a:lstStyle/>
          <a:p>
            <a:r>
              <a:rPr lang="vi-VN" dirty="0"/>
              <a:t>Đối tượng </a:t>
            </a:r>
            <a:r>
              <a:rPr lang="vi-VN" b="1" dirty="0">
                <a:solidFill>
                  <a:srgbClr val="FFFF00"/>
                </a:solidFill>
              </a:rPr>
              <a:t>window: 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111</a:t>
            </a:fld>
            <a:endParaRPr lang="en-US" altLang="en-US" dirty="0">
              <a:solidFill>
                <a:srgbClr val="000000"/>
              </a:solidFill>
            </a:endParaRPr>
          </a:p>
        </p:txBody>
      </p:sp>
      <p:pic>
        <p:nvPicPr>
          <p:cNvPr id="870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402234"/>
            <a:ext cx="7620000" cy="5122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73051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20137" cy="914400"/>
          </a:xfrm>
        </p:spPr>
        <p:txBody>
          <a:bodyPr/>
          <a:lstStyle/>
          <a:p>
            <a:r>
              <a:rPr lang="vi-VN" dirty="0"/>
              <a:t>Đối tượng </a:t>
            </a:r>
            <a:r>
              <a:rPr lang="vi-VN" b="1" dirty="0">
                <a:solidFill>
                  <a:srgbClr val="FFFF00"/>
                </a:solidFill>
              </a:rPr>
              <a:t>window: 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112</a:t>
            </a:fld>
            <a:endParaRPr lang="en-US" altLang="en-US" dirty="0">
              <a:solidFill>
                <a:srgbClr val="000000"/>
              </a:solidFill>
            </a:endParaRPr>
          </a:p>
        </p:txBody>
      </p:sp>
      <p:pic>
        <p:nvPicPr>
          <p:cNvPr id="880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1999" y="1370828"/>
            <a:ext cx="7975867" cy="5106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40676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Đối tượng </a:t>
            </a:r>
            <a:r>
              <a:rPr lang="vi-VN" b="1" dirty="0">
                <a:solidFill>
                  <a:srgbClr val="FFFF00"/>
                </a:solidFill>
              </a:rPr>
              <a:t>window</a:t>
            </a:r>
            <a:r>
              <a:rPr lang="vi-VN" dirty="0"/>
              <a:t> </a:t>
            </a:r>
            <a:endParaRPr lang="en-US" dirty="0"/>
          </a:p>
        </p:txBody>
      </p:sp>
      <p:sp>
        <p:nvSpPr>
          <p:cNvPr id="3" name="Content Placeholder 2"/>
          <p:cNvSpPr>
            <a:spLocks noGrp="1"/>
          </p:cNvSpPr>
          <p:nvPr>
            <p:ph idx="1"/>
          </p:nvPr>
        </p:nvSpPr>
        <p:spPr/>
        <p:txBody>
          <a:bodyPr/>
          <a:lstStyle/>
          <a:p>
            <a:r>
              <a:rPr lang="vi-VN" dirty="0"/>
              <a:t>Có thể truy cập các phương thức và thuộc</a:t>
            </a:r>
            <a:r>
              <a:rPr lang="en-US" dirty="0"/>
              <a:t> </a:t>
            </a:r>
            <a:r>
              <a:rPr lang="vi-VN" dirty="0"/>
              <a:t>tính của đối tượng window mà không cần</a:t>
            </a:r>
            <a:r>
              <a:rPr lang="en-US" dirty="0"/>
              <a:t> </a:t>
            </a:r>
            <a:r>
              <a:rPr lang="vi-VN" dirty="0"/>
              <a:t>tiền tố </a:t>
            </a:r>
            <a:r>
              <a:rPr lang="vi-VN" i="1" dirty="0">
                <a:solidFill>
                  <a:srgbClr val="FF0000"/>
                </a:solidFill>
              </a:rPr>
              <a:t>window</a:t>
            </a:r>
            <a:r>
              <a:rPr lang="vi-VN" dirty="0"/>
              <a:t>.</a:t>
            </a:r>
            <a:br>
              <a:rPr lang="vi-VN" dirty="0"/>
            </a:br>
            <a:r>
              <a:rPr lang="vi-VN" dirty="0"/>
              <a:t>• Ví dụ:</a:t>
            </a:r>
            <a:br>
              <a:rPr lang="vi-VN" dirty="0"/>
            </a:br>
            <a:r>
              <a:rPr lang="vi-VN" b="1" dirty="0"/>
              <a:t>alert(“some text”); </a:t>
            </a:r>
            <a:r>
              <a:rPr lang="vi-VN" dirty="0"/>
              <a:t>tương đương</a:t>
            </a:r>
            <a:br>
              <a:rPr lang="vi-VN" dirty="0"/>
            </a:br>
            <a:r>
              <a:rPr lang="vi-VN" b="1" dirty="0"/>
              <a:t>window.alert(“some text”);</a:t>
            </a:r>
            <a:br>
              <a:rPr lang="vi-VN" b="1" dirty="0"/>
            </a:br>
            <a:r>
              <a:rPr lang="vi-VN" b="1" dirty="0"/>
              <a:t>document </a:t>
            </a:r>
            <a:r>
              <a:rPr lang="vi-VN" dirty="0"/>
              <a:t>tương đương</a:t>
            </a:r>
            <a:br>
              <a:rPr lang="vi-VN" dirty="0"/>
            </a:br>
            <a:r>
              <a:rPr lang="vi-VN" b="1" dirty="0"/>
              <a:t>window.document</a:t>
            </a:r>
            <a:r>
              <a:rPr lang="vi-VN" dirty="0"/>
              <a:t> </a:t>
            </a:r>
            <a:br>
              <a:rPr lang="vi-VN" dirty="0"/>
            </a:b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113</a:t>
            </a:fld>
            <a:endParaRPr lang="en-US" altLang="en-US" dirty="0">
              <a:solidFill>
                <a:srgbClr val="000000"/>
              </a:solidFill>
            </a:endParaRPr>
          </a:p>
        </p:txBody>
      </p:sp>
    </p:spTree>
    <p:extLst>
      <p:ext uri="{BB962C8B-B14F-4D97-AF65-F5344CB8AC3E}">
        <p14:creationId xmlns:p14="http://schemas.microsoft.com/office/powerpoint/2010/main" val="14703368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567737" cy="914400"/>
          </a:xfrm>
        </p:spPr>
        <p:txBody>
          <a:bodyPr/>
          <a:lstStyle/>
          <a:p>
            <a:r>
              <a:rPr lang="nl-NL" dirty="0"/>
              <a:t>Đối tượng </a:t>
            </a:r>
            <a:r>
              <a:rPr lang="nl-NL" b="1" dirty="0">
                <a:solidFill>
                  <a:srgbClr val="FFFF00"/>
                </a:solidFill>
              </a:rPr>
              <a:t>document: Thuộc tính </a:t>
            </a:r>
            <a:endParaRPr lang="en-US"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114</a:t>
            </a:fld>
            <a:endParaRPr lang="en-US" altLang="en-US" dirty="0">
              <a:solidFill>
                <a:srgbClr val="000000"/>
              </a:solidFill>
            </a:endParaRPr>
          </a:p>
        </p:txBody>
      </p:sp>
      <p:pic>
        <p:nvPicPr>
          <p:cNvPr id="8909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403888"/>
            <a:ext cx="7555580" cy="5301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1601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567737" cy="914400"/>
          </a:xfrm>
        </p:spPr>
        <p:txBody>
          <a:bodyPr/>
          <a:lstStyle/>
          <a:p>
            <a:r>
              <a:rPr lang="nl-NL" dirty="0"/>
              <a:t>Đối tượng </a:t>
            </a:r>
            <a:r>
              <a:rPr lang="nl-NL" b="1" dirty="0">
                <a:solidFill>
                  <a:srgbClr val="FFFF00"/>
                </a:solidFill>
              </a:rPr>
              <a:t>document: Thuộc tính </a:t>
            </a:r>
            <a:endParaRPr lang="en-US"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115</a:t>
            </a:fld>
            <a:endParaRPr lang="en-US" altLang="en-US" dirty="0">
              <a:solidFill>
                <a:srgbClr val="000000"/>
              </a:solidFill>
            </a:endParaRPr>
          </a:p>
        </p:txBody>
      </p:sp>
      <p:pic>
        <p:nvPicPr>
          <p:cNvPr id="901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4937" y="1371600"/>
            <a:ext cx="8203908"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6885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91599" cy="914400"/>
          </a:xfrm>
        </p:spPr>
        <p:txBody>
          <a:bodyPr/>
          <a:lstStyle/>
          <a:p>
            <a:r>
              <a:rPr lang="vi-VN" sz="4000" dirty="0"/>
              <a:t>Đối tượng </a:t>
            </a:r>
            <a:r>
              <a:rPr lang="vi-VN" sz="4000" b="1" dirty="0">
                <a:solidFill>
                  <a:srgbClr val="FFFF00"/>
                </a:solidFill>
              </a:rPr>
              <a:t>document: Phương</a:t>
            </a:r>
            <a:r>
              <a:rPr lang="en-US" sz="4000" b="1" dirty="0">
                <a:solidFill>
                  <a:srgbClr val="FFFF00"/>
                </a:solidFill>
              </a:rPr>
              <a:t> </a:t>
            </a:r>
            <a:r>
              <a:rPr lang="vi-VN" sz="4000" b="1" dirty="0">
                <a:solidFill>
                  <a:srgbClr val="FFFF00"/>
                </a:solidFill>
              </a:rPr>
              <a:t>thức </a:t>
            </a:r>
            <a:endParaRPr lang="en-US" sz="4000"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116</a:t>
            </a:fld>
            <a:endParaRPr lang="en-US" altLang="en-US" dirty="0">
              <a:solidFill>
                <a:srgbClr val="000000"/>
              </a:solidFill>
            </a:endParaRPr>
          </a:p>
        </p:txBody>
      </p:sp>
      <p:pic>
        <p:nvPicPr>
          <p:cNvPr id="911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919802"/>
            <a:ext cx="8305800" cy="3746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4646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91599" cy="914400"/>
          </a:xfrm>
        </p:spPr>
        <p:txBody>
          <a:bodyPr/>
          <a:lstStyle/>
          <a:p>
            <a:r>
              <a:rPr lang="vi-VN" sz="4000" dirty="0"/>
              <a:t>Đối tượng </a:t>
            </a:r>
            <a:r>
              <a:rPr lang="vi-VN" sz="4000" b="1" dirty="0">
                <a:solidFill>
                  <a:srgbClr val="FFFF00"/>
                </a:solidFill>
              </a:rPr>
              <a:t>document: Phương</a:t>
            </a:r>
            <a:r>
              <a:rPr lang="en-US" sz="4000" b="1" dirty="0">
                <a:solidFill>
                  <a:srgbClr val="FFFF00"/>
                </a:solidFill>
              </a:rPr>
              <a:t> </a:t>
            </a:r>
            <a:r>
              <a:rPr lang="vi-VN" sz="4000" b="1" dirty="0">
                <a:solidFill>
                  <a:srgbClr val="FFFF00"/>
                </a:solidFill>
              </a:rPr>
              <a:t>thức </a:t>
            </a:r>
            <a:endParaRPr lang="en-US" sz="4000"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117</a:t>
            </a:fld>
            <a:endParaRPr lang="en-US" altLang="en-US" dirty="0">
              <a:solidFill>
                <a:srgbClr val="000000"/>
              </a:solidFill>
            </a:endParaRPr>
          </a:p>
        </p:txBody>
      </p:sp>
      <p:pic>
        <p:nvPicPr>
          <p:cNvPr id="921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199" y="1745649"/>
            <a:ext cx="8215747" cy="412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31413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91599" cy="914400"/>
          </a:xfrm>
        </p:spPr>
        <p:txBody>
          <a:bodyPr/>
          <a:lstStyle/>
          <a:p>
            <a:r>
              <a:rPr lang="vi-VN" sz="4000" dirty="0"/>
              <a:t>Đối tượng </a:t>
            </a:r>
            <a:r>
              <a:rPr lang="vi-VN" sz="4000" b="1" dirty="0">
                <a:solidFill>
                  <a:srgbClr val="FFFF00"/>
                </a:solidFill>
              </a:rPr>
              <a:t>document: Phương</a:t>
            </a:r>
            <a:r>
              <a:rPr lang="en-US" sz="4000" b="1" dirty="0">
                <a:solidFill>
                  <a:srgbClr val="FFFF00"/>
                </a:solidFill>
              </a:rPr>
              <a:t> </a:t>
            </a:r>
            <a:r>
              <a:rPr lang="vi-VN" sz="4000" b="1" dirty="0">
                <a:solidFill>
                  <a:srgbClr val="FFFF00"/>
                </a:solidFill>
              </a:rPr>
              <a:t>thức </a:t>
            </a:r>
            <a:endParaRPr lang="en-US" sz="4000"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118</a:t>
            </a:fld>
            <a:endParaRPr lang="en-US" altLang="en-US" dirty="0">
              <a:solidFill>
                <a:srgbClr val="000000"/>
              </a:solidFill>
            </a:endParaRPr>
          </a:p>
        </p:txBody>
      </p:sp>
      <p:pic>
        <p:nvPicPr>
          <p:cNvPr id="931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2296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732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91599" cy="914400"/>
          </a:xfrm>
        </p:spPr>
        <p:txBody>
          <a:bodyPr/>
          <a:lstStyle/>
          <a:p>
            <a:r>
              <a:rPr lang="vi-VN" sz="4000" dirty="0"/>
              <a:t>Đối tượng </a:t>
            </a:r>
            <a:r>
              <a:rPr lang="vi-VN" sz="4000" b="1" dirty="0">
                <a:solidFill>
                  <a:srgbClr val="FFFF00"/>
                </a:solidFill>
              </a:rPr>
              <a:t>document: Phương</a:t>
            </a:r>
            <a:r>
              <a:rPr lang="en-US" sz="4000" b="1" dirty="0">
                <a:solidFill>
                  <a:srgbClr val="FFFF00"/>
                </a:solidFill>
              </a:rPr>
              <a:t> </a:t>
            </a:r>
            <a:r>
              <a:rPr lang="vi-VN" sz="4000" b="1" dirty="0">
                <a:solidFill>
                  <a:srgbClr val="FFFF00"/>
                </a:solidFill>
              </a:rPr>
              <a:t>thức </a:t>
            </a:r>
            <a:endParaRPr lang="en-US" sz="4000"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119</a:t>
            </a:fld>
            <a:endParaRPr lang="en-US" altLang="en-US" dirty="0">
              <a:solidFill>
                <a:srgbClr val="000000"/>
              </a:solidFill>
            </a:endParaRPr>
          </a:p>
        </p:txBody>
      </p:sp>
      <p:pic>
        <p:nvPicPr>
          <p:cNvPr id="942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6228" y="1828800"/>
            <a:ext cx="8232058"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5809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 </a:t>
            </a:r>
            <a:r>
              <a:rPr lang="en-US" dirty="0" err="1"/>
              <a:t>Một</a:t>
            </a:r>
            <a:r>
              <a:rPr lang="en-US" dirty="0"/>
              <a:t> </a:t>
            </a:r>
            <a:r>
              <a:rPr lang="en-US" dirty="0" err="1"/>
              <a:t>số</a:t>
            </a:r>
            <a:r>
              <a:rPr lang="en-US" dirty="0"/>
              <a:t> </a:t>
            </a:r>
            <a:r>
              <a:rPr lang="en-US" dirty="0" err="1"/>
              <a:t>bộ</a:t>
            </a:r>
            <a:r>
              <a:rPr lang="en-US" dirty="0"/>
              <a:t> </a:t>
            </a:r>
            <a:r>
              <a:rPr lang="en-US" dirty="0" err="1"/>
              <a:t>chọn</a:t>
            </a:r>
            <a:r>
              <a:rPr lang="en-US" dirty="0"/>
              <a:t> </a:t>
            </a:r>
            <a:r>
              <a:rPr lang="en-US" dirty="0" err="1"/>
              <a:t>khác</a:t>
            </a:r>
            <a:r>
              <a:rPr lang="en-US" dirty="0"/>
              <a:t> </a:t>
            </a:r>
          </a:p>
        </p:txBody>
      </p:sp>
      <p:sp>
        <p:nvSpPr>
          <p:cNvPr id="3" name="Content Placeholder 2"/>
          <p:cNvSpPr>
            <a:spLocks noGrp="1"/>
          </p:cNvSpPr>
          <p:nvPr>
            <p:ph idx="1"/>
          </p:nvPr>
        </p:nvSpPr>
        <p:spPr>
          <a:xfrm>
            <a:off x="304800" y="1371600"/>
            <a:ext cx="8534400" cy="5334000"/>
          </a:xfrm>
          <a:solidFill>
            <a:schemeClr val="bg1"/>
          </a:solidFill>
        </p:spPr>
        <p:txBody>
          <a:bodyPr/>
          <a:lstStyle/>
          <a:p>
            <a:r>
              <a:rPr lang="vi-VN" b="1" dirty="0">
                <a:solidFill>
                  <a:srgbClr val="0070C0"/>
                </a:solidFill>
              </a:rPr>
              <a:t>*</a:t>
            </a:r>
            <a:r>
              <a:rPr lang="vi-VN" dirty="0"/>
              <a:t>: Chọn tất cả các đối tượng</a:t>
            </a:r>
            <a:endParaRPr lang="en-US" dirty="0"/>
          </a:p>
          <a:p>
            <a:r>
              <a:rPr lang="vi-VN" dirty="0">
                <a:solidFill>
                  <a:srgbClr val="0070C0"/>
                </a:solidFill>
              </a:rPr>
              <a:t>container e</a:t>
            </a:r>
            <a:r>
              <a:rPr lang="vi-VN" dirty="0"/>
              <a:t>: Chọn đối tượng được chọn bởi e</a:t>
            </a:r>
            <a:r>
              <a:rPr lang="en-US" dirty="0"/>
              <a:t> </a:t>
            </a:r>
            <a:r>
              <a:rPr lang="vi-VN" dirty="0"/>
              <a:t>ở bên trong đối tượng được chọn bởi</a:t>
            </a:r>
            <a:r>
              <a:rPr lang="en-US" dirty="0"/>
              <a:t> </a:t>
            </a:r>
            <a:r>
              <a:rPr lang="vi-VN" dirty="0"/>
              <a:t>container</a:t>
            </a:r>
            <a:endParaRPr lang="en-US" dirty="0"/>
          </a:p>
          <a:p>
            <a:r>
              <a:rPr lang="vi-VN" dirty="0">
                <a:solidFill>
                  <a:srgbClr val="0070C0"/>
                </a:solidFill>
              </a:rPr>
              <a:t>parent&gt;e</a:t>
            </a:r>
            <a:r>
              <a:rPr lang="vi-VN" dirty="0"/>
              <a:t>: Chọn đối tượng được chọn bởi e</a:t>
            </a:r>
            <a:r>
              <a:rPr lang="en-US" dirty="0"/>
              <a:t> </a:t>
            </a:r>
            <a:r>
              <a:rPr lang="vi-VN" dirty="0"/>
              <a:t>có cha được chọn bởi parent</a:t>
            </a:r>
            <a:endParaRPr lang="en-US" dirty="0"/>
          </a:p>
          <a:p>
            <a:r>
              <a:rPr lang="vi-VN" dirty="0">
                <a:solidFill>
                  <a:srgbClr val="0070C0"/>
                </a:solidFill>
              </a:rPr>
              <a:t>prev-sibling + e</a:t>
            </a:r>
            <a:r>
              <a:rPr lang="vi-VN" dirty="0"/>
              <a:t>: Chọn đối tượng được chọn</a:t>
            </a:r>
            <a:r>
              <a:rPr lang="en-US" dirty="0"/>
              <a:t> </a:t>
            </a:r>
            <a:r>
              <a:rPr lang="vi-VN" dirty="0"/>
              <a:t>bởi e có đối tượng liền trước được chọn bởi</a:t>
            </a:r>
            <a:r>
              <a:rPr lang="en-US" dirty="0"/>
              <a:t> </a:t>
            </a:r>
            <a:r>
              <a:rPr lang="vi-VN" dirty="0"/>
              <a:t>prev-sibling</a:t>
            </a:r>
            <a:endParaRPr lang="en-US" dirty="0"/>
          </a:p>
          <a:p>
            <a:r>
              <a:rPr lang="vi-VN" dirty="0"/>
              <a:t> …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12</a:t>
            </a:fld>
            <a:endParaRPr lang="en-US" altLang="en-US" dirty="0"/>
          </a:p>
        </p:txBody>
      </p:sp>
    </p:spTree>
    <p:extLst>
      <p:ext uri="{BB962C8B-B14F-4D97-AF65-F5344CB8AC3E}">
        <p14:creationId xmlns:p14="http://schemas.microsoft.com/office/powerpoint/2010/main" val="21884809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91599" cy="914400"/>
          </a:xfrm>
        </p:spPr>
        <p:txBody>
          <a:bodyPr/>
          <a:lstStyle/>
          <a:p>
            <a:r>
              <a:rPr lang="vi-VN" sz="4000" dirty="0"/>
              <a:t>Đối tượng </a:t>
            </a:r>
            <a:r>
              <a:rPr lang="vi-VN" sz="4000" b="1" dirty="0">
                <a:solidFill>
                  <a:srgbClr val="FFFF00"/>
                </a:solidFill>
              </a:rPr>
              <a:t>document: Phương</a:t>
            </a:r>
            <a:r>
              <a:rPr lang="en-US" sz="4000" b="1" dirty="0">
                <a:solidFill>
                  <a:srgbClr val="FFFF00"/>
                </a:solidFill>
              </a:rPr>
              <a:t> </a:t>
            </a:r>
            <a:r>
              <a:rPr lang="vi-VN" sz="4000" b="1" dirty="0">
                <a:solidFill>
                  <a:srgbClr val="FFFF00"/>
                </a:solidFill>
              </a:rPr>
              <a:t>thức </a:t>
            </a:r>
            <a:endParaRPr lang="en-US" sz="4000"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120</a:t>
            </a:fld>
            <a:endParaRPr lang="en-US" altLang="en-US" dirty="0">
              <a:solidFill>
                <a:srgbClr val="000000"/>
              </a:solidFill>
            </a:endParaRPr>
          </a:p>
        </p:txBody>
      </p:sp>
      <p:pic>
        <p:nvPicPr>
          <p:cNvPr id="952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6393" y="1752600"/>
            <a:ext cx="8016978"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8323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91599" cy="914400"/>
          </a:xfrm>
        </p:spPr>
        <p:txBody>
          <a:bodyPr/>
          <a:lstStyle/>
          <a:p>
            <a:r>
              <a:rPr lang="vi-VN" sz="4000" dirty="0"/>
              <a:t>Đối tượng </a:t>
            </a:r>
            <a:r>
              <a:rPr lang="vi-VN" sz="4000" b="1" dirty="0">
                <a:solidFill>
                  <a:srgbClr val="FFFF00"/>
                </a:solidFill>
              </a:rPr>
              <a:t>document: Phương</a:t>
            </a:r>
            <a:r>
              <a:rPr lang="en-US" sz="4000" b="1" dirty="0">
                <a:solidFill>
                  <a:srgbClr val="FFFF00"/>
                </a:solidFill>
              </a:rPr>
              <a:t> </a:t>
            </a:r>
            <a:r>
              <a:rPr lang="vi-VN" sz="4000" b="1" dirty="0">
                <a:solidFill>
                  <a:srgbClr val="FFFF00"/>
                </a:solidFill>
              </a:rPr>
              <a:t>thức </a:t>
            </a:r>
            <a:endParaRPr lang="en-US" sz="4000"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121</a:t>
            </a:fld>
            <a:endParaRPr lang="en-US" altLang="en-US" dirty="0">
              <a:solidFill>
                <a:srgbClr val="000000"/>
              </a:solidFill>
            </a:endParaRPr>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38" y="1375448"/>
            <a:ext cx="8187558" cy="4796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99858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91599" cy="914400"/>
          </a:xfrm>
        </p:spPr>
        <p:txBody>
          <a:bodyPr/>
          <a:lstStyle/>
          <a:p>
            <a:r>
              <a:rPr lang="vi-VN" sz="4000" dirty="0"/>
              <a:t>Đối tượng </a:t>
            </a:r>
            <a:r>
              <a:rPr lang="vi-VN" sz="4000" b="1" dirty="0">
                <a:solidFill>
                  <a:srgbClr val="FFFF00"/>
                </a:solidFill>
              </a:rPr>
              <a:t>document: Phương</a:t>
            </a:r>
            <a:r>
              <a:rPr lang="en-US" sz="4000" b="1" dirty="0">
                <a:solidFill>
                  <a:srgbClr val="FFFF00"/>
                </a:solidFill>
              </a:rPr>
              <a:t> </a:t>
            </a:r>
            <a:r>
              <a:rPr lang="vi-VN" sz="4000" b="1" dirty="0">
                <a:solidFill>
                  <a:srgbClr val="FFFF00"/>
                </a:solidFill>
              </a:rPr>
              <a:t>thức </a:t>
            </a:r>
            <a:endParaRPr lang="en-US" sz="4000"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122</a:t>
            </a:fld>
            <a:endParaRPr lang="en-US" altLang="en-US" dirty="0">
              <a:solidFill>
                <a:srgbClr val="000000"/>
              </a:solidFill>
            </a:endParaRPr>
          </a:p>
        </p:txBody>
      </p:sp>
      <p:pic>
        <p:nvPicPr>
          <p:cNvPr id="972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378036"/>
            <a:ext cx="7733352" cy="525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94818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b="1" dirty="0" err="1">
                <a:solidFill>
                  <a:srgbClr val="FFFF00"/>
                </a:solidFill>
              </a:rPr>
              <a:t>Hiển</a:t>
            </a:r>
            <a:r>
              <a:rPr lang="en-US" b="1" dirty="0">
                <a:solidFill>
                  <a:srgbClr val="FFFF00"/>
                </a:solidFill>
              </a:rPr>
              <a:t> </a:t>
            </a:r>
            <a:r>
              <a:rPr lang="en-US" b="1" dirty="0" err="1">
                <a:solidFill>
                  <a:srgbClr val="FFFF00"/>
                </a:solidFill>
              </a:rPr>
              <a:t>thị</a:t>
            </a:r>
            <a:r>
              <a:rPr lang="en-US" b="1" dirty="0">
                <a:solidFill>
                  <a:srgbClr val="FFFF00"/>
                </a:solidFill>
              </a:rPr>
              <a:t> </a:t>
            </a:r>
            <a:r>
              <a:rPr lang="en-US" b="1" dirty="0" err="1">
                <a:solidFill>
                  <a:srgbClr val="FFFF00"/>
                </a:solidFill>
              </a:rPr>
              <a:t>thông</a:t>
            </a:r>
            <a:r>
              <a:rPr lang="en-US" b="1" dirty="0">
                <a:solidFill>
                  <a:srgbClr val="FFFF00"/>
                </a:solidFill>
              </a:rPr>
              <a:t> </a:t>
            </a:r>
            <a:r>
              <a:rPr lang="en-US" b="1" dirty="0" err="1">
                <a:solidFill>
                  <a:srgbClr val="FFFF00"/>
                </a:solidFill>
              </a:rPr>
              <a:t>báo</a:t>
            </a:r>
            <a:r>
              <a:rPr lang="en-US" b="1" dirty="0">
                <a:solidFill>
                  <a:srgbClr val="FFFF00"/>
                </a:solidFill>
              </a:rPr>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123</a:t>
            </a:fld>
            <a:endParaRPr lang="en-US" altLang="en-US" dirty="0">
              <a:solidFill>
                <a:srgbClr val="000000"/>
              </a:solidFill>
            </a:endParaRPr>
          </a:p>
        </p:txBody>
      </p:sp>
      <p:pic>
        <p:nvPicPr>
          <p:cNvPr id="604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358030"/>
            <a:ext cx="7584965" cy="5423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6480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339137" cy="914400"/>
          </a:xfrm>
        </p:spPr>
        <p:txBody>
          <a:bodyPr/>
          <a:lstStyle/>
          <a:p>
            <a:r>
              <a:rPr lang="vi-VN" dirty="0"/>
              <a:t>Ví dụ: </a:t>
            </a:r>
            <a:r>
              <a:rPr lang="vi-VN" b="1" dirty="0">
                <a:solidFill>
                  <a:srgbClr val="FFFF00"/>
                </a:solidFill>
              </a:rPr>
              <a:t>Thông báo hỏi sự đồng ý </a:t>
            </a:r>
            <a:endParaRPr lang="en-US"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124</a:t>
            </a:fld>
            <a:endParaRPr lang="en-US" altLang="en-US" dirty="0">
              <a:solidFill>
                <a:srgbClr val="000000"/>
              </a:solidFill>
            </a:endParaRPr>
          </a:p>
        </p:txBody>
      </p:sp>
      <p:pic>
        <p:nvPicPr>
          <p:cNvPr id="614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404630"/>
            <a:ext cx="7601350" cy="5453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8573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Ví dụ: </a:t>
            </a:r>
            <a:r>
              <a:rPr lang="vi-VN" b="1" dirty="0">
                <a:solidFill>
                  <a:srgbClr val="FFFF00"/>
                </a:solidFill>
              </a:rPr>
              <a:t>Truy cập điều khiển text </a:t>
            </a:r>
            <a:endParaRPr lang="en-US"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125</a:t>
            </a:fld>
            <a:endParaRPr lang="en-US" altLang="en-US" dirty="0">
              <a:solidFill>
                <a:srgbClr val="000000"/>
              </a:solidFill>
            </a:endParaRPr>
          </a:p>
        </p:txBody>
      </p:sp>
      <p:pic>
        <p:nvPicPr>
          <p:cNvPr id="983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610588"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55285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b="1" dirty="0" err="1">
                <a:solidFill>
                  <a:srgbClr val="FFFF00"/>
                </a:solidFill>
              </a:rPr>
              <a:t>Truy</a:t>
            </a:r>
            <a:r>
              <a:rPr lang="en-US" b="1" dirty="0">
                <a:solidFill>
                  <a:srgbClr val="FFFF00"/>
                </a:solidFill>
              </a:rPr>
              <a:t> </a:t>
            </a:r>
            <a:r>
              <a:rPr lang="en-US" b="1" dirty="0" err="1">
                <a:solidFill>
                  <a:srgbClr val="FFFF00"/>
                </a:solidFill>
              </a:rPr>
              <a:t>cập</a:t>
            </a:r>
            <a:r>
              <a:rPr lang="en-US" b="1" dirty="0">
                <a:solidFill>
                  <a:srgbClr val="FFFF00"/>
                </a:solidFill>
              </a:rPr>
              <a:t> </a:t>
            </a:r>
            <a:r>
              <a:rPr lang="en-US" b="1" dirty="0" err="1">
                <a:solidFill>
                  <a:srgbClr val="FFFF00"/>
                </a:solidFill>
              </a:rPr>
              <a:t>bảng</a:t>
            </a:r>
            <a:r>
              <a:rPr lang="en-US" b="1" dirty="0">
                <a:solidFill>
                  <a:srgbClr val="FFFF00"/>
                </a:solidFill>
              </a:rPr>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126</a:t>
            </a:fld>
            <a:endParaRPr lang="en-US" altLang="en-US" dirty="0">
              <a:solidFill>
                <a:srgbClr val="000000"/>
              </a:solidFill>
            </a:endParaRPr>
          </a:p>
        </p:txBody>
      </p:sp>
      <p:pic>
        <p:nvPicPr>
          <p:cNvPr id="993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345590"/>
            <a:ext cx="7670012" cy="5512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062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b="1" dirty="0" err="1">
                <a:solidFill>
                  <a:srgbClr val="FFFF00"/>
                </a:solidFill>
              </a:rPr>
              <a:t>Truy</a:t>
            </a:r>
            <a:r>
              <a:rPr lang="en-US" b="1" dirty="0">
                <a:solidFill>
                  <a:srgbClr val="FFFF00"/>
                </a:solidFill>
              </a:rPr>
              <a:t> </a:t>
            </a:r>
            <a:r>
              <a:rPr lang="en-US" b="1" dirty="0" err="1">
                <a:solidFill>
                  <a:srgbClr val="FFFF00"/>
                </a:solidFill>
              </a:rPr>
              <a:t>cập</a:t>
            </a:r>
            <a:r>
              <a:rPr lang="en-US" b="1" dirty="0">
                <a:solidFill>
                  <a:srgbClr val="FFFF00"/>
                </a:solidFill>
              </a:rPr>
              <a:t> </a:t>
            </a:r>
            <a:r>
              <a:rPr lang="en-US" b="1" dirty="0" err="1">
                <a:solidFill>
                  <a:srgbClr val="FFFF00"/>
                </a:solidFill>
              </a:rPr>
              <a:t>bảng</a:t>
            </a:r>
            <a:r>
              <a:rPr lang="en-US" b="1" dirty="0">
                <a:solidFill>
                  <a:srgbClr val="FFFF00"/>
                </a:solidFill>
              </a:rPr>
              <a:t> </a:t>
            </a:r>
          </a:p>
        </p:txBody>
      </p:sp>
      <p:sp>
        <p:nvSpPr>
          <p:cNvPr id="3" name="Content Placeholder 2"/>
          <p:cNvSpPr>
            <a:spLocks noGrp="1"/>
          </p:cNvSpPr>
          <p:nvPr>
            <p:ph idx="1"/>
          </p:nvPr>
        </p:nvSpPr>
        <p:spPr>
          <a:xfrm>
            <a:off x="381000" y="1371600"/>
            <a:ext cx="8458200" cy="5486400"/>
          </a:xfrm>
          <a:solidFill>
            <a:schemeClr val="bg1"/>
          </a:solidFill>
        </p:spPr>
        <p:txBody>
          <a:bodyPr/>
          <a:lstStyle/>
          <a:p>
            <a:pPr marL="0" indent="0">
              <a:buNone/>
            </a:pPr>
            <a:r>
              <a:rPr lang="en-US" sz="2200" dirty="0">
                <a:solidFill>
                  <a:srgbClr val="0070C0"/>
                </a:solidFill>
              </a:rPr>
              <a:t>&lt;script language="</a:t>
            </a:r>
            <a:r>
              <a:rPr lang="en-US" sz="2200" dirty="0" err="1">
                <a:solidFill>
                  <a:srgbClr val="0070C0"/>
                </a:solidFill>
              </a:rPr>
              <a:t>javascript</a:t>
            </a:r>
            <a:r>
              <a:rPr lang="en-US" sz="2200" dirty="0">
                <a:solidFill>
                  <a:srgbClr val="0070C0"/>
                </a:solidFill>
              </a:rPr>
              <a:t>"&gt;</a:t>
            </a:r>
            <a:br>
              <a:rPr lang="en-US" sz="2200" dirty="0">
                <a:solidFill>
                  <a:srgbClr val="0070C0"/>
                </a:solidFill>
              </a:rPr>
            </a:br>
            <a:r>
              <a:rPr lang="en-US" sz="2200" dirty="0">
                <a:solidFill>
                  <a:srgbClr val="0070C0"/>
                </a:solidFill>
              </a:rPr>
              <a:t>function </a:t>
            </a:r>
            <a:r>
              <a:rPr lang="en-US" sz="2200" dirty="0" err="1">
                <a:solidFill>
                  <a:srgbClr val="0070C0"/>
                </a:solidFill>
              </a:rPr>
              <a:t>dechuot</a:t>
            </a:r>
            <a:r>
              <a:rPr lang="en-US" sz="2200" dirty="0">
                <a:solidFill>
                  <a:srgbClr val="0070C0"/>
                </a:solidFill>
              </a:rPr>
              <a:t>(</a:t>
            </a:r>
            <a:r>
              <a:rPr lang="en-US" sz="2200" dirty="0" err="1">
                <a:solidFill>
                  <a:srgbClr val="0070C0"/>
                </a:solidFill>
              </a:rPr>
              <a:t>i</a:t>
            </a:r>
            <a:r>
              <a:rPr lang="en-US" sz="2200" dirty="0">
                <a:solidFill>
                  <a:srgbClr val="0070C0"/>
                </a:solidFill>
              </a:rPr>
              <a:t>) {</a:t>
            </a:r>
            <a:br>
              <a:rPr lang="en-US" sz="2200" dirty="0">
                <a:solidFill>
                  <a:srgbClr val="0070C0"/>
                </a:solidFill>
              </a:rPr>
            </a:br>
            <a:r>
              <a:rPr lang="en-US" sz="2200" dirty="0">
                <a:solidFill>
                  <a:srgbClr val="0070C0"/>
                </a:solidFill>
              </a:rPr>
              <a:t>   </a:t>
            </a:r>
            <a:r>
              <a:rPr lang="en-US" sz="2200" dirty="0" err="1">
                <a:solidFill>
                  <a:srgbClr val="0070C0"/>
                </a:solidFill>
              </a:rPr>
              <a:t>document.getElementById</a:t>
            </a:r>
            <a:r>
              <a:rPr lang="en-US" sz="2200" dirty="0">
                <a:solidFill>
                  <a:srgbClr val="0070C0"/>
                </a:solidFill>
              </a:rPr>
              <a:t>("table1").rows[</a:t>
            </a:r>
            <a:r>
              <a:rPr lang="en-US" sz="2200" dirty="0" err="1">
                <a:solidFill>
                  <a:srgbClr val="0070C0"/>
                </a:solidFill>
              </a:rPr>
              <a:t>i</a:t>
            </a:r>
            <a:r>
              <a:rPr lang="en-US" sz="2200" dirty="0">
                <a:solidFill>
                  <a:srgbClr val="0070C0"/>
                </a:solidFill>
              </a:rPr>
              <a:t>].cells[0].background      </a:t>
            </a:r>
          </a:p>
          <a:p>
            <a:pPr marL="0" indent="0">
              <a:buNone/>
            </a:pPr>
            <a:r>
              <a:rPr lang="en-US" sz="2200" dirty="0">
                <a:solidFill>
                  <a:srgbClr val="0070C0"/>
                </a:solidFill>
              </a:rPr>
              <a:t>   ="cuocsong.gif" ;</a:t>
            </a:r>
            <a:br>
              <a:rPr lang="en-US" sz="2200" dirty="0">
                <a:solidFill>
                  <a:srgbClr val="0070C0"/>
                </a:solidFill>
              </a:rPr>
            </a:br>
            <a:r>
              <a:rPr lang="en-US" sz="2200" dirty="0">
                <a:solidFill>
                  <a:srgbClr val="0070C0"/>
                </a:solidFill>
              </a:rPr>
              <a:t>}</a:t>
            </a:r>
            <a:br>
              <a:rPr lang="en-US" sz="2200" dirty="0">
                <a:solidFill>
                  <a:srgbClr val="0070C0"/>
                </a:solidFill>
              </a:rPr>
            </a:br>
            <a:r>
              <a:rPr lang="en-US" sz="2200" dirty="0">
                <a:solidFill>
                  <a:srgbClr val="0070C0"/>
                </a:solidFill>
              </a:rPr>
              <a:t>function </a:t>
            </a:r>
            <a:r>
              <a:rPr lang="en-US" sz="2200" dirty="0" err="1">
                <a:solidFill>
                  <a:srgbClr val="0070C0"/>
                </a:solidFill>
              </a:rPr>
              <a:t>chuotRa</a:t>
            </a:r>
            <a:r>
              <a:rPr lang="en-US" sz="2200" dirty="0">
                <a:solidFill>
                  <a:srgbClr val="0070C0"/>
                </a:solidFill>
              </a:rPr>
              <a:t>(</a:t>
            </a:r>
            <a:r>
              <a:rPr lang="en-US" sz="2200" dirty="0" err="1">
                <a:solidFill>
                  <a:srgbClr val="0070C0"/>
                </a:solidFill>
              </a:rPr>
              <a:t>i</a:t>
            </a:r>
            <a:r>
              <a:rPr lang="en-US" sz="2200" dirty="0">
                <a:solidFill>
                  <a:srgbClr val="0070C0"/>
                </a:solidFill>
              </a:rPr>
              <a:t>) {</a:t>
            </a:r>
            <a:br>
              <a:rPr lang="en-US" sz="2200" dirty="0">
                <a:solidFill>
                  <a:srgbClr val="0070C0"/>
                </a:solidFill>
              </a:rPr>
            </a:br>
            <a:r>
              <a:rPr lang="en-US" sz="2200" dirty="0">
                <a:solidFill>
                  <a:srgbClr val="0070C0"/>
                </a:solidFill>
              </a:rPr>
              <a:t>   </a:t>
            </a:r>
            <a:r>
              <a:rPr lang="en-US" sz="2200" dirty="0" err="1">
                <a:solidFill>
                  <a:srgbClr val="0070C0"/>
                </a:solidFill>
              </a:rPr>
              <a:t>document.getElementById</a:t>
            </a:r>
            <a:r>
              <a:rPr lang="en-US" sz="2200" dirty="0">
                <a:solidFill>
                  <a:srgbClr val="0070C0"/>
                </a:solidFill>
              </a:rPr>
              <a:t>("table1").rows[</a:t>
            </a:r>
            <a:r>
              <a:rPr lang="en-US" sz="2200" dirty="0" err="1">
                <a:solidFill>
                  <a:srgbClr val="0070C0"/>
                </a:solidFill>
              </a:rPr>
              <a:t>i</a:t>
            </a:r>
            <a:r>
              <a:rPr lang="en-US" sz="2200" dirty="0">
                <a:solidFill>
                  <a:srgbClr val="0070C0"/>
                </a:solidFill>
              </a:rPr>
              <a:t>].cells[0].background </a:t>
            </a:r>
          </a:p>
          <a:p>
            <a:pPr marL="0" indent="0">
              <a:buNone/>
            </a:pPr>
            <a:r>
              <a:rPr lang="en-US" sz="2200" dirty="0">
                <a:solidFill>
                  <a:srgbClr val="0070C0"/>
                </a:solidFill>
              </a:rPr>
              <a:t>   ="cuocsong1.gif" ;</a:t>
            </a:r>
            <a:br>
              <a:rPr lang="en-US" sz="2200" dirty="0">
                <a:solidFill>
                  <a:srgbClr val="0070C0"/>
                </a:solidFill>
              </a:rPr>
            </a:br>
            <a:r>
              <a:rPr lang="en-US" sz="2200" dirty="0">
                <a:solidFill>
                  <a:srgbClr val="0070C0"/>
                </a:solidFill>
              </a:rPr>
              <a:t>}</a:t>
            </a:r>
            <a:br>
              <a:rPr lang="en-US" sz="2200" dirty="0">
                <a:solidFill>
                  <a:srgbClr val="0070C0"/>
                </a:solidFill>
              </a:rPr>
            </a:br>
            <a:r>
              <a:rPr lang="en-US" sz="2200" dirty="0">
                <a:solidFill>
                  <a:srgbClr val="0070C0"/>
                </a:solidFill>
              </a:rPr>
              <a:t>&lt;/script&gt;</a:t>
            </a:r>
            <a:br>
              <a:rPr lang="en-US" sz="2200" dirty="0">
                <a:solidFill>
                  <a:srgbClr val="0070C0"/>
                </a:solidFill>
              </a:rPr>
            </a:br>
            <a:r>
              <a:rPr lang="en-US" sz="2200" dirty="0">
                <a:solidFill>
                  <a:srgbClr val="0070C0"/>
                </a:solidFill>
              </a:rPr>
              <a:t>   &lt;td style="</a:t>
            </a:r>
            <a:r>
              <a:rPr lang="en-US" sz="2200" dirty="0" err="1">
                <a:solidFill>
                  <a:srgbClr val="0070C0"/>
                </a:solidFill>
              </a:rPr>
              <a:t>cursor:pointer</a:t>
            </a:r>
            <a:r>
              <a:rPr lang="en-US" sz="2200" dirty="0">
                <a:solidFill>
                  <a:srgbClr val="0070C0"/>
                </a:solidFill>
              </a:rPr>
              <a:t>" </a:t>
            </a:r>
            <a:r>
              <a:rPr lang="en-US" sz="2200" dirty="0" err="1">
                <a:solidFill>
                  <a:srgbClr val="FF0000"/>
                </a:solidFill>
              </a:rPr>
              <a:t>onMouseOver</a:t>
            </a:r>
            <a:r>
              <a:rPr lang="en-US" sz="2200" dirty="0">
                <a:solidFill>
                  <a:srgbClr val="FF0000"/>
                </a:solidFill>
              </a:rPr>
              <a:t>="</a:t>
            </a:r>
            <a:r>
              <a:rPr lang="en-US" sz="2200" dirty="0" err="1">
                <a:solidFill>
                  <a:srgbClr val="FF0000"/>
                </a:solidFill>
              </a:rPr>
              <a:t>javascript:dechuot</a:t>
            </a:r>
            <a:r>
              <a:rPr lang="en-US" sz="2200" dirty="0">
                <a:solidFill>
                  <a:srgbClr val="FF0000"/>
                </a:solidFill>
              </a:rPr>
              <a:t>(&lt;</a:t>
            </a:r>
            <a:br>
              <a:rPr lang="en-US" sz="2200" dirty="0">
                <a:solidFill>
                  <a:srgbClr val="FF0000"/>
                </a:solidFill>
              </a:rPr>
            </a:br>
            <a:r>
              <a:rPr lang="en-US" sz="2200" dirty="0">
                <a:solidFill>
                  <a:srgbClr val="FF0000"/>
                </a:solidFill>
              </a:rPr>
              <a:t>   %=</a:t>
            </a:r>
            <a:r>
              <a:rPr lang="en-US" sz="2200" dirty="0" err="1">
                <a:solidFill>
                  <a:srgbClr val="FF0000"/>
                </a:solidFill>
              </a:rPr>
              <a:t>i</a:t>
            </a:r>
            <a:r>
              <a:rPr lang="en-US" sz="2200" dirty="0">
                <a:solidFill>
                  <a:srgbClr val="FF0000"/>
                </a:solidFill>
              </a:rPr>
              <a:t>%&gt;);" </a:t>
            </a:r>
            <a:r>
              <a:rPr lang="en-US" sz="2200" dirty="0" err="1">
                <a:solidFill>
                  <a:srgbClr val="FF0000"/>
                </a:solidFill>
              </a:rPr>
              <a:t>onMouseOut</a:t>
            </a:r>
            <a:r>
              <a:rPr lang="en-US" sz="2200" dirty="0">
                <a:solidFill>
                  <a:srgbClr val="FF0000"/>
                </a:solidFill>
              </a:rPr>
              <a:t>="</a:t>
            </a:r>
            <a:r>
              <a:rPr lang="en-US" sz="2200" dirty="0" err="1">
                <a:solidFill>
                  <a:srgbClr val="FF0000"/>
                </a:solidFill>
              </a:rPr>
              <a:t>javascript:chuotRa</a:t>
            </a:r>
            <a:r>
              <a:rPr lang="en-US" sz="2200" dirty="0">
                <a:solidFill>
                  <a:srgbClr val="FF0000"/>
                </a:solidFill>
              </a:rPr>
              <a:t>(&lt;%=</a:t>
            </a:r>
            <a:r>
              <a:rPr lang="en-US" sz="2200" dirty="0" err="1">
                <a:solidFill>
                  <a:srgbClr val="FF0000"/>
                </a:solidFill>
              </a:rPr>
              <a:t>i</a:t>
            </a:r>
            <a:r>
              <a:rPr lang="en-US" sz="2200" dirty="0">
                <a:solidFill>
                  <a:srgbClr val="FF0000"/>
                </a:solidFill>
              </a:rPr>
              <a:t>%&gt;);"</a:t>
            </a:r>
            <a:br>
              <a:rPr lang="en-US" sz="2200" dirty="0">
                <a:solidFill>
                  <a:srgbClr val="FF0000"/>
                </a:solidFill>
              </a:rPr>
            </a:br>
            <a:r>
              <a:rPr lang="en-US" sz="2200" dirty="0">
                <a:solidFill>
                  <a:srgbClr val="0070C0"/>
                </a:solidFill>
              </a:rPr>
              <a:t>   background="cuocsong1.gif" align="center"</a:t>
            </a:r>
            <a:br>
              <a:rPr lang="en-US" sz="2200" dirty="0">
                <a:solidFill>
                  <a:srgbClr val="0070C0"/>
                </a:solidFill>
              </a:rPr>
            </a:br>
            <a:r>
              <a:rPr lang="en-US" sz="2200" dirty="0">
                <a:solidFill>
                  <a:srgbClr val="0070C0"/>
                </a:solidFill>
              </a:rPr>
              <a:t>   </a:t>
            </a:r>
            <a:r>
              <a:rPr lang="en-US" sz="2200" dirty="0" err="1">
                <a:solidFill>
                  <a:srgbClr val="0070C0"/>
                </a:solidFill>
              </a:rPr>
              <a:t>bgcolor</a:t>
            </a:r>
            <a:r>
              <a:rPr lang="en-US" sz="2200" dirty="0">
                <a:solidFill>
                  <a:srgbClr val="0070C0"/>
                </a:solidFill>
              </a:rPr>
              <a:t>="#CCCCFF" </a:t>
            </a:r>
            <a:r>
              <a:rPr lang="en-US" sz="2200" dirty="0" err="1">
                <a:solidFill>
                  <a:srgbClr val="0070C0"/>
                </a:solidFill>
              </a:rPr>
              <a:t>onClick</a:t>
            </a:r>
            <a:r>
              <a:rPr lang="en-US" sz="2200" dirty="0">
                <a:solidFill>
                  <a:srgbClr val="0070C0"/>
                </a:solidFill>
              </a:rPr>
              <a:t>="</a:t>
            </a:r>
            <a:r>
              <a:rPr lang="en-US" sz="2200" dirty="0" err="1">
                <a:solidFill>
                  <a:srgbClr val="0070C0"/>
                </a:solidFill>
              </a:rPr>
              <a:t>javascript:Chuyentrang</a:t>
            </a:r>
            <a:r>
              <a:rPr lang="en-US" sz="2200" dirty="0">
                <a:solidFill>
                  <a:srgbClr val="0070C0"/>
                </a:solidFill>
              </a:rPr>
              <a:t>(</a:t>
            </a:r>
            <a:r>
              <a:rPr lang="en-US" sz="2200" dirty="0" err="1">
                <a:solidFill>
                  <a:srgbClr val="0070C0"/>
                </a:solidFill>
              </a:rPr>
              <a:t>i</a:t>
            </a:r>
            <a:r>
              <a:rPr lang="en-US" sz="2200" dirty="0">
                <a:solidFill>
                  <a:srgbClr val="0070C0"/>
                </a:solidFill>
              </a:rPr>
              <a:t>);“</a:t>
            </a:r>
            <a:br>
              <a:rPr lang="en-US" sz="2200" dirty="0">
                <a:solidFill>
                  <a:srgbClr val="0070C0"/>
                </a:solidFill>
              </a:rPr>
            </a:br>
            <a:r>
              <a:rPr lang="en-US" sz="2200" dirty="0">
                <a:solidFill>
                  <a:srgbClr val="0070C0"/>
                </a:solidFill>
              </a:rPr>
              <a:t>&lt;/td&gt;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127</a:t>
            </a:fld>
            <a:endParaRPr lang="en-US" altLang="en-US" dirty="0">
              <a:solidFill>
                <a:srgbClr val="000000"/>
              </a:solidFill>
            </a:endParaRPr>
          </a:p>
        </p:txBody>
      </p:sp>
    </p:spTree>
    <p:extLst>
      <p:ext uri="{BB962C8B-B14F-4D97-AF65-F5344CB8AC3E}">
        <p14:creationId xmlns:p14="http://schemas.microsoft.com/office/powerpoint/2010/main" val="6042106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b="1" dirty="0" err="1">
                <a:solidFill>
                  <a:srgbClr val="FFFF00"/>
                </a:solidFill>
              </a:rPr>
              <a:t>Mở</a:t>
            </a:r>
            <a:r>
              <a:rPr lang="en-US" b="1" dirty="0">
                <a:solidFill>
                  <a:srgbClr val="FFFF00"/>
                </a:solidFill>
              </a:rPr>
              <a:t> </a:t>
            </a:r>
            <a:r>
              <a:rPr lang="en-US" b="1" dirty="0" err="1">
                <a:solidFill>
                  <a:srgbClr val="FFFF00"/>
                </a:solidFill>
              </a:rPr>
              <a:t>cửa</a:t>
            </a:r>
            <a:r>
              <a:rPr lang="en-US" b="1" dirty="0">
                <a:solidFill>
                  <a:srgbClr val="FFFF00"/>
                </a:solidFill>
              </a:rPr>
              <a:t> </a:t>
            </a:r>
            <a:r>
              <a:rPr lang="en-US" b="1" dirty="0" err="1">
                <a:solidFill>
                  <a:srgbClr val="FFFF00"/>
                </a:solidFill>
              </a:rPr>
              <a:t>sổ</a:t>
            </a:r>
            <a:r>
              <a:rPr lang="en-US" b="1" dirty="0">
                <a:solidFill>
                  <a:srgbClr val="FFFF00"/>
                </a:solidFill>
              </a:rPr>
              <a:t> </a:t>
            </a:r>
            <a:r>
              <a:rPr lang="en-US" b="1" dirty="0" err="1">
                <a:solidFill>
                  <a:srgbClr val="FFFF00"/>
                </a:solidFill>
              </a:rPr>
              <a:t>mới</a:t>
            </a:r>
            <a:r>
              <a:rPr lang="en-US" b="1" dirty="0">
                <a:solidFill>
                  <a:srgbClr val="FFFF00"/>
                </a:solidFill>
              </a:rPr>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128</a:t>
            </a:fld>
            <a:endParaRPr lang="en-US" altLang="en-US" dirty="0">
              <a:solidFill>
                <a:srgbClr val="000000"/>
              </a:solidFill>
            </a:endParaRPr>
          </a:p>
        </p:txBody>
      </p:sp>
      <p:pic>
        <p:nvPicPr>
          <p:cNvPr id="1003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92060"/>
            <a:ext cx="7490879" cy="540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44433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643937" cy="914400"/>
          </a:xfrm>
        </p:spPr>
        <p:txBody>
          <a:bodyPr/>
          <a:lstStyle/>
          <a:p>
            <a:r>
              <a:rPr lang="en-US" sz="3600" dirty="0" err="1"/>
              <a:t>Ví</a:t>
            </a:r>
            <a:r>
              <a:rPr lang="en-US" sz="3600" dirty="0"/>
              <a:t> </a:t>
            </a:r>
            <a:r>
              <a:rPr lang="en-US" sz="3600" dirty="0" err="1"/>
              <a:t>dụ</a:t>
            </a:r>
            <a:r>
              <a:rPr lang="en-US" sz="3600" dirty="0"/>
              <a:t>: </a:t>
            </a:r>
            <a:r>
              <a:rPr lang="en-US" sz="3600" b="1" dirty="0" err="1">
                <a:solidFill>
                  <a:srgbClr val="FFFF00"/>
                </a:solidFill>
              </a:rPr>
              <a:t>Mở</a:t>
            </a:r>
            <a:r>
              <a:rPr lang="en-US" sz="3600" b="1" dirty="0">
                <a:solidFill>
                  <a:srgbClr val="FFFF00"/>
                </a:solidFill>
              </a:rPr>
              <a:t> </a:t>
            </a:r>
            <a:r>
              <a:rPr lang="en-US" sz="3600" b="1" dirty="0" err="1">
                <a:solidFill>
                  <a:srgbClr val="FFFF00"/>
                </a:solidFill>
              </a:rPr>
              <a:t>cửa</a:t>
            </a:r>
            <a:r>
              <a:rPr lang="en-US" sz="3600" b="1" dirty="0">
                <a:solidFill>
                  <a:srgbClr val="FFFF00"/>
                </a:solidFill>
              </a:rPr>
              <a:t> </a:t>
            </a:r>
            <a:r>
              <a:rPr lang="en-US" sz="3600" b="1" dirty="0" err="1">
                <a:solidFill>
                  <a:srgbClr val="FFFF00"/>
                </a:solidFill>
              </a:rPr>
              <a:t>sổ</a:t>
            </a:r>
            <a:r>
              <a:rPr lang="en-US" sz="3600" b="1" dirty="0">
                <a:solidFill>
                  <a:srgbClr val="FFFF00"/>
                </a:solidFill>
              </a:rPr>
              <a:t> </a:t>
            </a:r>
            <a:r>
              <a:rPr lang="en-US" sz="3600" b="1" dirty="0" err="1">
                <a:solidFill>
                  <a:srgbClr val="FFFF00"/>
                </a:solidFill>
              </a:rPr>
              <a:t>mới</a:t>
            </a:r>
            <a:r>
              <a:rPr lang="en-US" sz="3600" b="1" dirty="0">
                <a:solidFill>
                  <a:srgbClr val="FFFF00"/>
                </a:solidFill>
              </a:rPr>
              <a:t> – </a:t>
            </a:r>
            <a:r>
              <a:rPr lang="en-US" sz="3600" b="1" dirty="0" err="1">
                <a:solidFill>
                  <a:srgbClr val="FFFF00"/>
                </a:solidFill>
              </a:rPr>
              <a:t>Nhập</a:t>
            </a:r>
            <a:r>
              <a:rPr lang="en-US" sz="3600" b="1" dirty="0">
                <a:solidFill>
                  <a:srgbClr val="FFFF00"/>
                </a:solidFill>
              </a:rPr>
              <a:t> </a:t>
            </a:r>
            <a:r>
              <a:rPr lang="en-US" sz="3600" b="1" dirty="0" err="1">
                <a:solidFill>
                  <a:srgbClr val="FFFF00"/>
                </a:solidFill>
              </a:rPr>
              <a:t>tham</a:t>
            </a:r>
            <a:r>
              <a:rPr lang="en-US" sz="3600" b="1" dirty="0">
                <a:solidFill>
                  <a:srgbClr val="FFFF00"/>
                </a:solidFill>
              </a:rPr>
              <a:t> </a:t>
            </a:r>
            <a:r>
              <a:rPr lang="en-US" sz="3600" b="1" dirty="0" err="1">
                <a:solidFill>
                  <a:srgbClr val="FFFF00"/>
                </a:solidFill>
              </a:rPr>
              <a:t>số</a:t>
            </a:r>
            <a:r>
              <a:rPr lang="en-US" sz="3600" b="1" dirty="0">
                <a:solidFill>
                  <a:srgbClr val="FFFF00"/>
                </a:solidFill>
              </a:rPr>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129</a:t>
            </a:fld>
            <a:endParaRPr lang="en-US" altLang="en-US" dirty="0">
              <a:solidFill>
                <a:srgbClr val="000000"/>
              </a:solidFill>
            </a:endParaRPr>
          </a:p>
        </p:txBody>
      </p:sp>
      <p:pic>
        <p:nvPicPr>
          <p:cNvPr id="1013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1" y="1400356"/>
            <a:ext cx="7580534" cy="544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6949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Bộ</a:t>
            </a:r>
            <a:r>
              <a:rPr lang="en-US" dirty="0"/>
              <a:t> </a:t>
            </a:r>
            <a:r>
              <a:rPr lang="en-US" dirty="0" err="1"/>
              <a:t>chọn</a:t>
            </a:r>
            <a:r>
              <a:rPr lang="en-US" dirty="0"/>
              <a:t> </a:t>
            </a:r>
            <a:r>
              <a:rPr lang="en-US" dirty="0" err="1"/>
              <a:t>giả</a:t>
            </a:r>
            <a:r>
              <a:rPr lang="en-US" dirty="0"/>
              <a:t> </a:t>
            </a:r>
          </a:p>
        </p:txBody>
      </p:sp>
      <p:sp>
        <p:nvSpPr>
          <p:cNvPr id="3" name="Content Placeholder 2"/>
          <p:cNvSpPr>
            <a:spLocks noGrp="1"/>
          </p:cNvSpPr>
          <p:nvPr>
            <p:ph idx="1"/>
          </p:nvPr>
        </p:nvSpPr>
        <p:spPr/>
        <p:txBody>
          <a:bodyPr/>
          <a:lstStyle/>
          <a:p>
            <a:r>
              <a:rPr lang="vi-VN" dirty="0"/>
              <a:t>selector:pseudo-class {}</a:t>
            </a:r>
            <a:endParaRPr lang="en-US" dirty="0"/>
          </a:p>
          <a:p>
            <a:r>
              <a:rPr lang="vi-VN" dirty="0"/>
              <a:t>selector.class:pseudo-class {}</a:t>
            </a:r>
            <a:br>
              <a:rPr lang="vi-VN" dirty="0"/>
            </a:br>
            <a:r>
              <a:rPr lang="vi-VN" dirty="0">
                <a:solidFill>
                  <a:srgbClr val="0070C0"/>
                </a:solidFill>
              </a:rPr>
              <a:t>:hover </a:t>
            </a:r>
            <a:r>
              <a:rPr lang="vi-VN" dirty="0"/>
              <a:t>– Đưa chuột vào</a:t>
            </a:r>
            <a:br>
              <a:rPr lang="vi-VN" dirty="0"/>
            </a:br>
            <a:r>
              <a:rPr lang="vi-VN" dirty="0">
                <a:solidFill>
                  <a:srgbClr val="0070C0"/>
                </a:solidFill>
              </a:rPr>
              <a:t>:focus </a:t>
            </a:r>
            <a:r>
              <a:rPr lang="vi-VN" dirty="0"/>
              <a:t>– Được đặt tâm điểm</a:t>
            </a:r>
            <a:br>
              <a:rPr lang="vi-VN" dirty="0"/>
            </a:br>
            <a:r>
              <a:rPr lang="vi-VN" dirty="0">
                <a:solidFill>
                  <a:srgbClr val="0070C0"/>
                </a:solidFill>
              </a:rPr>
              <a:t>:link </a:t>
            </a:r>
            <a:r>
              <a:rPr lang="vi-VN" dirty="0"/>
              <a:t>– Liên kết thường</a:t>
            </a:r>
            <a:br>
              <a:rPr lang="vi-VN" dirty="0"/>
            </a:br>
            <a:r>
              <a:rPr lang="vi-VN" dirty="0">
                <a:solidFill>
                  <a:srgbClr val="0070C0"/>
                </a:solidFill>
              </a:rPr>
              <a:t>:visited </a:t>
            </a:r>
            <a:r>
              <a:rPr lang="vi-VN" dirty="0"/>
              <a:t>– Liên kết đã được thăm</a:t>
            </a:r>
            <a:br>
              <a:rPr lang="vi-VN" dirty="0"/>
            </a:br>
            <a:r>
              <a:rPr lang="vi-VN" dirty="0">
                <a:solidFill>
                  <a:srgbClr val="0070C0"/>
                </a:solidFill>
              </a:rPr>
              <a:t>:active </a:t>
            </a:r>
            <a:r>
              <a:rPr lang="vi-VN" dirty="0"/>
              <a:t>– Liên kết đang được thăm</a:t>
            </a:r>
            <a:br>
              <a:rPr lang="vi-VN" dirty="0"/>
            </a:br>
            <a:r>
              <a:rPr lang="vi-VN" dirty="0">
                <a:solidFill>
                  <a:srgbClr val="0070C0"/>
                </a:solidFill>
              </a:rPr>
              <a:t>:first-child </a:t>
            </a:r>
            <a:r>
              <a:rPr lang="vi-VN" dirty="0"/>
              <a:t>– Nút con đầu tiên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13</a:t>
            </a:fld>
            <a:endParaRPr lang="en-US" altLang="en-US" dirty="0"/>
          </a:p>
        </p:txBody>
      </p:sp>
    </p:spTree>
    <p:extLst>
      <p:ext uri="{BB962C8B-B14F-4D97-AF65-F5344CB8AC3E}">
        <p14:creationId xmlns:p14="http://schemas.microsoft.com/office/powerpoint/2010/main" val="29911072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b="1" dirty="0" err="1">
                <a:solidFill>
                  <a:srgbClr val="FFFF00"/>
                </a:solidFill>
              </a:rPr>
              <a:t>Mở</a:t>
            </a:r>
            <a:r>
              <a:rPr lang="en-US" b="1" dirty="0">
                <a:solidFill>
                  <a:srgbClr val="FFFF00"/>
                </a:solidFill>
              </a:rPr>
              <a:t> </a:t>
            </a:r>
            <a:r>
              <a:rPr lang="en-US" b="1" dirty="0" err="1">
                <a:solidFill>
                  <a:srgbClr val="FFFF00"/>
                </a:solidFill>
              </a:rPr>
              <a:t>cửa</a:t>
            </a:r>
            <a:r>
              <a:rPr lang="en-US" b="1" dirty="0">
                <a:solidFill>
                  <a:srgbClr val="FFFF00"/>
                </a:solidFill>
              </a:rPr>
              <a:t> </a:t>
            </a:r>
            <a:r>
              <a:rPr lang="en-US" b="1" dirty="0" err="1">
                <a:solidFill>
                  <a:srgbClr val="FFFF00"/>
                </a:solidFill>
              </a:rPr>
              <a:t>sổ</a:t>
            </a:r>
            <a:r>
              <a:rPr lang="en-US" b="1" dirty="0">
                <a:solidFill>
                  <a:srgbClr val="FFFF00"/>
                </a:solidFill>
              </a:rPr>
              <a:t> con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130</a:t>
            </a:fld>
            <a:endParaRPr lang="en-US" altLang="en-US" dirty="0">
              <a:solidFill>
                <a:srgbClr val="000000"/>
              </a:solidFill>
            </a:endParaRPr>
          </a:p>
        </p:txBody>
      </p:sp>
      <p:pic>
        <p:nvPicPr>
          <p:cNvPr id="1024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9793" y="1392754"/>
            <a:ext cx="7808407" cy="5160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17966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b="1" dirty="0" err="1">
                <a:solidFill>
                  <a:srgbClr val="FFFF00"/>
                </a:solidFill>
              </a:rPr>
              <a:t>Thay</a:t>
            </a:r>
            <a:r>
              <a:rPr lang="en-US" b="1" dirty="0">
                <a:solidFill>
                  <a:srgbClr val="FFFF00"/>
                </a:solidFill>
              </a:rPr>
              <a:t> </a:t>
            </a:r>
            <a:r>
              <a:rPr lang="en-US" b="1" dirty="0" err="1">
                <a:solidFill>
                  <a:srgbClr val="FFFF00"/>
                </a:solidFill>
              </a:rPr>
              <a:t>nội</a:t>
            </a:r>
            <a:r>
              <a:rPr lang="en-US" b="1" dirty="0">
                <a:solidFill>
                  <a:srgbClr val="FFFF00"/>
                </a:solidFill>
              </a:rPr>
              <a:t> dung frame</a:t>
            </a:r>
            <a:r>
              <a:rPr lang="en-US" b="1" dirty="0"/>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131</a:t>
            </a:fld>
            <a:endParaRPr lang="en-US" altLang="en-US" dirty="0">
              <a:solidFill>
                <a:srgbClr val="000000"/>
              </a:solidFill>
            </a:endParaRPr>
          </a:p>
        </p:txBody>
      </p:sp>
      <p:pic>
        <p:nvPicPr>
          <p:cNvPr id="1034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396214"/>
            <a:ext cx="7620000" cy="5485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59461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b="1" dirty="0" err="1">
                <a:solidFill>
                  <a:srgbClr val="FFFF00"/>
                </a:solidFill>
              </a:rPr>
              <a:t>Thay</a:t>
            </a:r>
            <a:r>
              <a:rPr lang="en-US" b="1" dirty="0">
                <a:solidFill>
                  <a:srgbClr val="FFFF00"/>
                </a:solidFill>
              </a:rPr>
              <a:t> </a:t>
            </a:r>
            <a:r>
              <a:rPr lang="en-US" b="1" dirty="0" err="1">
                <a:solidFill>
                  <a:srgbClr val="FFFF00"/>
                </a:solidFill>
              </a:rPr>
              <a:t>nội</a:t>
            </a:r>
            <a:r>
              <a:rPr lang="en-US" b="1" dirty="0">
                <a:solidFill>
                  <a:srgbClr val="FFFF00"/>
                </a:solidFill>
              </a:rPr>
              <a:t> dung iframe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132</a:t>
            </a:fld>
            <a:endParaRPr lang="en-US" altLang="en-US" dirty="0">
              <a:solidFill>
                <a:srgbClr val="000000"/>
              </a:solidFill>
            </a:endParaRPr>
          </a:p>
        </p:txBody>
      </p:sp>
      <p:pic>
        <p:nvPicPr>
          <p:cNvPr id="1044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410003" cy="5331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6108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872537" cy="914400"/>
          </a:xfrm>
        </p:spPr>
        <p:txBody>
          <a:bodyPr/>
          <a:lstStyle/>
          <a:p>
            <a:r>
              <a:rPr lang="vi-VN" dirty="0"/>
              <a:t>Ví dụ: </a:t>
            </a:r>
            <a:r>
              <a:rPr lang="vi-VN" sz="3800" b="1" dirty="0">
                <a:solidFill>
                  <a:srgbClr val="FFFF00"/>
                </a:solidFill>
              </a:rPr>
              <a:t>Truy cập điều khiển và hàm javascript trong</a:t>
            </a:r>
            <a:r>
              <a:rPr lang="en-US" sz="3800" b="1" dirty="0">
                <a:solidFill>
                  <a:srgbClr val="FFFF00"/>
                </a:solidFill>
              </a:rPr>
              <a:t> </a:t>
            </a:r>
            <a:r>
              <a:rPr lang="vi-VN" sz="3800" b="1" dirty="0">
                <a:solidFill>
                  <a:srgbClr val="FFFF00"/>
                </a:solidFill>
              </a:rPr>
              <a:t>frame và iframe </a:t>
            </a:r>
            <a:endParaRPr lang="en-US" sz="3800"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133</a:t>
            </a:fld>
            <a:endParaRPr lang="en-US" altLang="en-US" dirty="0">
              <a:solidFill>
                <a:srgbClr val="000000"/>
              </a:solidFill>
            </a:endParaRPr>
          </a:p>
        </p:txBody>
      </p:sp>
      <p:pic>
        <p:nvPicPr>
          <p:cNvPr id="1054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359876"/>
            <a:ext cx="8219756" cy="5285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7573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Ví dụ: </a:t>
            </a:r>
            <a:r>
              <a:rPr lang="vi-VN" b="1" dirty="0">
                <a:solidFill>
                  <a:srgbClr val="FFFF00"/>
                </a:solidFill>
              </a:rPr>
              <a:t>Nhận phím được bấm </a:t>
            </a:r>
            <a:endParaRPr lang="en-US"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134</a:t>
            </a:fld>
            <a:endParaRPr lang="en-US" altLang="en-US" dirty="0">
              <a:solidFill>
                <a:srgbClr val="000000"/>
              </a:solidFill>
            </a:endParaRPr>
          </a:p>
        </p:txBody>
      </p:sp>
      <p:pic>
        <p:nvPicPr>
          <p:cNvPr id="1064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371601"/>
            <a:ext cx="8077200" cy="522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19506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643937" cy="914400"/>
          </a:xfrm>
        </p:spPr>
        <p:txBody>
          <a:bodyPr/>
          <a:lstStyle/>
          <a:p>
            <a:r>
              <a:rPr lang="vi-VN" dirty="0"/>
              <a:t>Ví dụ</a:t>
            </a:r>
            <a:r>
              <a:rPr lang="vi-VN" b="1" dirty="0">
                <a:solidFill>
                  <a:srgbClr val="FFFF00"/>
                </a:solidFill>
              </a:rPr>
              <a:t>: Đặt điều khiển được chọn</a:t>
            </a:r>
            <a:r>
              <a:rPr lang="vi-VN" dirty="0"/>
              <a:t>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135</a:t>
            </a:fld>
            <a:endParaRPr lang="en-US" altLang="en-US" dirty="0">
              <a:solidFill>
                <a:srgbClr val="000000"/>
              </a:solidFill>
            </a:endParaRPr>
          </a:p>
        </p:txBody>
      </p:sp>
      <p:pic>
        <p:nvPicPr>
          <p:cNvPr id="1075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958" y="1359030"/>
            <a:ext cx="7571642" cy="5412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9006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b="1" dirty="0">
                <a:solidFill>
                  <a:srgbClr val="FFFF00"/>
                </a:solidFill>
              </a:rPr>
              <a:t>In </a:t>
            </a:r>
            <a:r>
              <a:rPr lang="en-US" b="1" dirty="0" err="1">
                <a:solidFill>
                  <a:srgbClr val="FFFF00"/>
                </a:solidFill>
              </a:rPr>
              <a:t>trên</a:t>
            </a:r>
            <a:r>
              <a:rPr lang="en-US" b="1" dirty="0">
                <a:solidFill>
                  <a:srgbClr val="FFFF00"/>
                </a:solidFill>
              </a:rPr>
              <a:t> web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136</a:t>
            </a:fld>
            <a:endParaRPr lang="en-US" altLang="en-US" dirty="0">
              <a:solidFill>
                <a:srgbClr val="000000"/>
              </a:solidFill>
            </a:endParaRPr>
          </a:p>
        </p:txBody>
      </p:sp>
      <p:pic>
        <p:nvPicPr>
          <p:cNvPr id="1085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1369116"/>
            <a:ext cx="7725395" cy="549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9554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 y="228600"/>
            <a:ext cx="8015288" cy="914400"/>
          </a:xfrm>
        </p:spPr>
        <p:txBody>
          <a:bodyPr/>
          <a:lstStyle/>
          <a:p>
            <a:pPr eaLnBrk="1" hangingPunct="1"/>
            <a:r>
              <a:rPr lang="en-US" altLang="en-US" b="1">
                <a:latin typeface="Times New Roman" pitchFamily="18" charset="0"/>
              </a:rPr>
              <a:t>NỘI DUNG</a:t>
            </a:r>
          </a:p>
        </p:txBody>
      </p:sp>
      <p:grpSp>
        <p:nvGrpSpPr>
          <p:cNvPr id="6147" name="Group 47"/>
          <p:cNvGrpSpPr>
            <a:grpSpLocks/>
          </p:cNvGrpSpPr>
          <p:nvPr/>
        </p:nvGrpSpPr>
        <p:grpSpPr bwMode="auto">
          <a:xfrm>
            <a:off x="533400" y="3352800"/>
            <a:ext cx="8020050" cy="763588"/>
            <a:chOff x="1152" y="1440"/>
            <a:chExt cx="3935" cy="468"/>
          </a:xfrm>
        </p:grpSpPr>
        <p:sp>
          <p:nvSpPr>
            <p:cNvPr id="6183" name="AutoShape 48"/>
            <p:cNvSpPr>
              <a:spLocks noChangeArrowheads="1"/>
            </p:cNvSpPr>
            <p:nvPr/>
          </p:nvSpPr>
          <p:spPr bwMode="gray">
            <a:xfrm>
              <a:off x="1388" y="1475"/>
              <a:ext cx="3699" cy="421"/>
            </a:xfrm>
            <a:prstGeom prst="roundRect">
              <a:avLst>
                <a:gd name="adj" fmla="val 50000"/>
              </a:avLst>
            </a:prstGeom>
            <a:noFill/>
            <a:ln w="381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84" name="Group 49"/>
            <p:cNvGrpSpPr>
              <a:grpSpLocks/>
            </p:cNvGrpSpPr>
            <p:nvPr/>
          </p:nvGrpSpPr>
          <p:grpSpPr bwMode="auto">
            <a:xfrm>
              <a:off x="1152" y="1440"/>
              <a:ext cx="581" cy="468"/>
              <a:chOff x="720" y="960"/>
              <a:chExt cx="987" cy="795"/>
            </a:xfrm>
          </p:grpSpPr>
          <p:sp>
            <p:nvSpPr>
              <p:cNvPr id="6187" name="Oval 50"/>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41011" name="Oval 51"/>
              <p:cNvSpPr>
                <a:spLocks noChangeArrowheads="1"/>
              </p:cNvSpPr>
              <p:nvPr/>
            </p:nvSpPr>
            <p:spPr bwMode="gray">
              <a:xfrm rot="1758052">
                <a:off x="720" y="963"/>
                <a:ext cx="961" cy="764"/>
              </a:xfrm>
              <a:prstGeom prst="ellipse">
                <a:avLst/>
              </a:prstGeom>
              <a:gradFill rotWithShape="1">
                <a:gsLst>
                  <a:gs pos="0">
                    <a:schemeClr val="accent1"/>
                  </a:gs>
                  <a:gs pos="100000">
                    <a:schemeClr val="accent1">
                      <a:gamma/>
                      <a:shade val="46275"/>
                      <a:invGamma/>
                    </a:schemeClr>
                  </a:gs>
                </a:gsLst>
                <a:lin ang="5400000" scaled="1"/>
              </a:gradFill>
              <a:ln w="9525">
                <a:noFill/>
                <a:round/>
                <a:headEnd/>
                <a:tailEnd/>
              </a:ln>
              <a:effectLst/>
            </p:spPr>
            <p:txBody>
              <a:bodyPr wrap="none" anchor="ctr"/>
              <a:lstStyle/>
              <a:p>
                <a:pPr eaLnBrk="1" hangingPunct="1">
                  <a:defRPr/>
                </a:pPr>
                <a:endParaRPr lang="en-US">
                  <a:latin typeface="Arial" charset="0"/>
                </a:endParaRPr>
              </a:p>
            </p:txBody>
          </p:sp>
          <p:sp>
            <p:nvSpPr>
              <p:cNvPr id="6189" name="Oval 5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85" name="Text Box 53"/>
            <p:cNvSpPr txBox="1">
              <a:spLocks noChangeArrowheads="1"/>
            </p:cNvSpPr>
            <p:nvPr/>
          </p:nvSpPr>
          <p:spPr bwMode="gray">
            <a:xfrm>
              <a:off x="1659" y="1531"/>
              <a:ext cx="48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solidFill>
                    <a:srgbClr val="000000"/>
                  </a:solidFill>
                </a:rPr>
                <a:t> DOM</a:t>
              </a:r>
            </a:p>
          </p:txBody>
        </p:sp>
        <p:sp>
          <p:nvSpPr>
            <p:cNvPr id="6186" name="Text Box 54"/>
            <p:cNvSpPr txBox="1">
              <a:spLocks noChangeArrowheads="1"/>
            </p:cNvSpPr>
            <p:nvPr/>
          </p:nvSpPr>
          <p:spPr bwMode="gray">
            <a:xfrm>
              <a:off x="1323" y="1475"/>
              <a:ext cx="28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3.</a:t>
              </a:r>
            </a:p>
          </p:txBody>
        </p:sp>
      </p:grpSp>
      <p:sp>
        <p:nvSpPr>
          <p:cNvPr id="6148" name="Text Box 38"/>
          <p:cNvSpPr txBox="1">
            <a:spLocks noChangeArrowheads="1"/>
          </p:cNvSpPr>
          <p:nvPr/>
        </p:nvSpPr>
        <p:spPr bwMode="gray">
          <a:xfrm>
            <a:off x="2020888" y="5365750"/>
            <a:ext cx="52228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1.</a:t>
            </a:r>
          </a:p>
        </p:txBody>
      </p:sp>
      <p:grpSp>
        <p:nvGrpSpPr>
          <p:cNvPr id="6149" name="Group 135"/>
          <p:cNvGrpSpPr>
            <a:grpSpLocks/>
          </p:cNvGrpSpPr>
          <p:nvPr/>
        </p:nvGrpSpPr>
        <p:grpSpPr bwMode="auto">
          <a:xfrm>
            <a:off x="533400" y="1447800"/>
            <a:ext cx="7618413" cy="763588"/>
            <a:chOff x="576" y="1152"/>
            <a:chExt cx="4674" cy="481"/>
          </a:xfrm>
        </p:grpSpPr>
        <p:sp>
          <p:nvSpPr>
            <p:cNvPr id="6176" name="Text Box 37"/>
            <p:cNvSpPr txBox="1">
              <a:spLocks noChangeArrowheads="1"/>
            </p:cNvSpPr>
            <p:nvPr/>
          </p:nvSpPr>
          <p:spPr bwMode="gray">
            <a:xfrm>
              <a:off x="1200" y="1248"/>
              <a:ext cx="39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t> CSS</a:t>
              </a:r>
            </a:p>
          </p:txBody>
        </p:sp>
        <p:sp>
          <p:nvSpPr>
            <p:cNvPr id="6177" name="AutoShape 40"/>
            <p:cNvSpPr>
              <a:spLocks noChangeArrowheads="1"/>
            </p:cNvSpPr>
            <p:nvPr/>
          </p:nvSpPr>
          <p:spPr bwMode="gray">
            <a:xfrm>
              <a:off x="912" y="1200"/>
              <a:ext cx="4338" cy="433"/>
            </a:xfrm>
            <a:prstGeom prst="roundRect">
              <a:avLst>
                <a:gd name="adj" fmla="val 50000"/>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78" name="Group 33"/>
            <p:cNvGrpSpPr>
              <a:grpSpLocks/>
            </p:cNvGrpSpPr>
            <p:nvPr/>
          </p:nvGrpSpPr>
          <p:grpSpPr bwMode="auto">
            <a:xfrm>
              <a:off x="576" y="1152"/>
              <a:ext cx="681" cy="481"/>
              <a:chOff x="720" y="960"/>
              <a:chExt cx="987" cy="795"/>
            </a:xfrm>
          </p:grpSpPr>
          <p:sp>
            <p:nvSpPr>
              <p:cNvPr id="6180" name="Oval 3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81" name="Oval 35"/>
              <p:cNvSpPr>
                <a:spLocks noChangeArrowheads="1"/>
              </p:cNvSpPr>
              <p:nvPr/>
            </p:nvSpPr>
            <p:spPr bwMode="gray">
              <a:xfrm rot="1758052">
                <a:off x="720" y="960"/>
                <a:ext cx="959" cy="769"/>
              </a:xfrm>
              <a:prstGeom prst="ellipse">
                <a:avLst/>
              </a:prstGeom>
              <a:gradFill rotWithShape="1">
                <a:gsLst>
                  <a:gs pos="0">
                    <a:schemeClr val="tx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82" name="Oval 3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79" name="Text Box 46"/>
            <p:cNvSpPr txBox="1">
              <a:spLocks noChangeArrowheads="1"/>
            </p:cNvSpPr>
            <p:nvPr/>
          </p:nvSpPr>
          <p:spPr bwMode="gray">
            <a:xfrm>
              <a:off x="764" y="1200"/>
              <a:ext cx="3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t>1.</a:t>
              </a:r>
            </a:p>
          </p:txBody>
        </p:sp>
      </p:grpSp>
      <p:grpSp>
        <p:nvGrpSpPr>
          <p:cNvPr id="6150" name="Group 161"/>
          <p:cNvGrpSpPr>
            <a:grpSpLocks/>
          </p:cNvGrpSpPr>
          <p:nvPr/>
        </p:nvGrpSpPr>
        <p:grpSpPr bwMode="auto">
          <a:xfrm>
            <a:off x="533400" y="2362200"/>
            <a:ext cx="7618413" cy="763588"/>
            <a:chOff x="528" y="1728"/>
            <a:chExt cx="4608" cy="481"/>
          </a:xfrm>
        </p:grpSpPr>
        <p:sp>
          <p:nvSpPr>
            <p:cNvPr id="6169" name="AutoShape 40"/>
            <p:cNvSpPr>
              <a:spLocks noChangeArrowheads="1"/>
            </p:cNvSpPr>
            <p:nvPr/>
          </p:nvSpPr>
          <p:spPr bwMode="gray">
            <a:xfrm>
              <a:off x="798" y="1775"/>
              <a:ext cx="4338" cy="433"/>
            </a:xfrm>
            <a:prstGeom prst="roundRect">
              <a:avLst>
                <a:gd name="adj" fmla="val 50000"/>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70" name="Text Box 45"/>
            <p:cNvSpPr txBox="1">
              <a:spLocks noChangeArrowheads="1"/>
            </p:cNvSpPr>
            <p:nvPr/>
          </p:nvSpPr>
          <p:spPr bwMode="gray">
            <a:xfrm>
              <a:off x="1194" y="1841"/>
              <a:ext cx="37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err="1">
                  <a:solidFill>
                    <a:srgbClr val="000000"/>
                  </a:solidFill>
                </a:rPr>
                <a:t>Javascript</a:t>
              </a:r>
              <a:endParaRPr lang="en-US" altLang="en-US" sz="2400" b="1" dirty="0">
                <a:solidFill>
                  <a:srgbClr val="000000"/>
                </a:solidFill>
              </a:endParaRPr>
            </a:p>
          </p:txBody>
        </p:sp>
        <p:grpSp>
          <p:nvGrpSpPr>
            <p:cNvPr id="6171" name="Group 41"/>
            <p:cNvGrpSpPr>
              <a:grpSpLocks/>
            </p:cNvGrpSpPr>
            <p:nvPr/>
          </p:nvGrpSpPr>
          <p:grpSpPr bwMode="auto">
            <a:xfrm>
              <a:off x="528" y="1728"/>
              <a:ext cx="681" cy="481"/>
              <a:chOff x="720" y="960"/>
              <a:chExt cx="987" cy="795"/>
            </a:xfrm>
          </p:grpSpPr>
          <p:sp>
            <p:nvSpPr>
              <p:cNvPr id="6173" name="Oval 4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3" name="Oval 43"/>
              <p:cNvSpPr>
                <a:spLocks noChangeArrowheads="1"/>
              </p:cNvSpPr>
              <p:nvPr/>
            </p:nvSpPr>
            <p:spPr bwMode="gray">
              <a:xfrm rot="1758052">
                <a:off x="720" y="960"/>
                <a:ext cx="959" cy="764"/>
              </a:xfrm>
              <a:prstGeom prst="ellipse">
                <a:avLst/>
              </a:prstGeom>
              <a:gradFill rotWithShape="1">
                <a:gsLst>
                  <a:gs pos="0">
                    <a:schemeClr val="hlink"/>
                  </a:gs>
                  <a:gs pos="100000">
                    <a:schemeClr val="hlink">
                      <a:gamma/>
                      <a:shade val="46275"/>
                      <a:invGamma/>
                    </a:schemeClr>
                  </a:gs>
                </a:gsLst>
                <a:lin ang="5400000" scaled="1"/>
              </a:gradFill>
              <a:ln w="9525">
                <a:noFill/>
                <a:round/>
                <a:headEnd/>
                <a:tailEnd/>
              </a:ln>
              <a:effectLst/>
            </p:spPr>
            <p:txBody>
              <a:bodyPr wrap="none" anchor="ctr"/>
              <a:lstStyle/>
              <a:p>
                <a:pPr eaLnBrk="1" hangingPunct="1">
                  <a:defRPr/>
                </a:pPr>
                <a:endParaRPr lang="en-US">
                  <a:latin typeface="Arial" charset="0"/>
                </a:endParaRPr>
              </a:p>
            </p:txBody>
          </p:sp>
          <p:sp>
            <p:nvSpPr>
              <p:cNvPr id="6175" name="Oval 4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72" name="Text Box 46"/>
            <p:cNvSpPr txBox="1">
              <a:spLocks noChangeArrowheads="1"/>
            </p:cNvSpPr>
            <p:nvPr/>
          </p:nvSpPr>
          <p:spPr bwMode="gray">
            <a:xfrm>
              <a:off x="729" y="1764"/>
              <a:ext cx="3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2.</a:t>
              </a:r>
            </a:p>
          </p:txBody>
        </p:sp>
      </p:grpSp>
      <p:grpSp>
        <p:nvGrpSpPr>
          <p:cNvPr id="6151" name="Group 162"/>
          <p:cNvGrpSpPr>
            <a:grpSpLocks/>
          </p:cNvGrpSpPr>
          <p:nvPr/>
        </p:nvGrpSpPr>
        <p:grpSpPr bwMode="auto">
          <a:xfrm>
            <a:off x="533400" y="4341813"/>
            <a:ext cx="8502650" cy="763587"/>
            <a:chOff x="576" y="1152"/>
            <a:chExt cx="4955" cy="481"/>
          </a:xfrm>
        </p:grpSpPr>
        <p:sp>
          <p:nvSpPr>
            <p:cNvPr id="6162" name="Text Box 37"/>
            <p:cNvSpPr txBox="1">
              <a:spLocks noChangeArrowheads="1"/>
            </p:cNvSpPr>
            <p:nvPr/>
          </p:nvSpPr>
          <p:spPr bwMode="gray">
            <a:xfrm>
              <a:off x="1200" y="1248"/>
              <a:ext cx="4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t> </a:t>
              </a:r>
              <a:r>
                <a:rPr lang="en-US" altLang="en-US" sz="2400" b="1" dirty="0" err="1">
                  <a:solidFill>
                    <a:srgbClr val="FF0000"/>
                  </a:solidFill>
                </a:rPr>
                <a:t>Một</a:t>
              </a:r>
              <a:r>
                <a:rPr lang="en-US" altLang="en-US" sz="2400" b="1" dirty="0">
                  <a:solidFill>
                    <a:srgbClr val="FF0000"/>
                  </a:solidFill>
                </a:rPr>
                <a:t> </a:t>
              </a:r>
              <a:r>
                <a:rPr lang="en-US" altLang="en-US" sz="2400" b="1" dirty="0" err="1">
                  <a:solidFill>
                    <a:srgbClr val="FF0000"/>
                  </a:solidFill>
                </a:rPr>
                <a:t>số</a:t>
              </a:r>
              <a:r>
                <a:rPr lang="en-US" altLang="en-US" sz="2400" b="1" dirty="0">
                  <a:solidFill>
                    <a:srgbClr val="FF0000"/>
                  </a:solidFill>
                </a:rPr>
                <a:t> </a:t>
              </a:r>
              <a:r>
                <a:rPr lang="en-US" altLang="en-US" sz="2400" b="1" dirty="0" err="1">
                  <a:solidFill>
                    <a:srgbClr val="FF0000"/>
                  </a:solidFill>
                </a:rPr>
                <a:t>vấn</a:t>
              </a:r>
              <a:r>
                <a:rPr lang="en-US" altLang="en-US" sz="2400" b="1" dirty="0">
                  <a:solidFill>
                    <a:srgbClr val="FF0000"/>
                  </a:solidFill>
                </a:rPr>
                <a:t> </a:t>
              </a:r>
              <a:r>
                <a:rPr lang="en-US" altLang="en-US" sz="2400" b="1" dirty="0" err="1">
                  <a:solidFill>
                    <a:srgbClr val="FF0000"/>
                  </a:solidFill>
                </a:rPr>
                <a:t>đề</a:t>
              </a:r>
              <a:r>
                <a:rPr lang="en-US" altLang="en-US" sz="2400" b="1" dirty="0">
                  <a:solidFill>
                    <a:srgbClr val="FF0000"/>
                  </a:solidFill>
                </a:rPr>
                <a:t> </a:t>
              </a:r>
              <a:r>
                <a:rPr lang="en-US" altLang="en-US" sz="2400" b="1" dirty="0" err="1">
                  <a:solidFill>
                    <a:srgbClr val="FF0000"/>
                  </a:solidFill>
                </a:rPr>
                <a:t>lưu</a:t>
              </a:r>
              <a:r>
                <a:rPr lang="en-US" altLang="en-US" sz="2400" b="1" dirty="0">
                  <a:solidFill>
                    <a:srgbClr val="FF0000"/>
                  </a:solidFill>
                </a:rPr>
                <a:t> ý</a:t>
              </a:r>
            </a:p>
          </p:txBody>
        </p:sp>
        <p:sp>
          <p:nvSpPr>
            <p:cNvPr id="6163" name="AutoShape 40"/>
            <p:cNvSpPr>
              <a:spLocks noChangeArrowheads="1"/>
            </p:cNvSpPr>
            <p:nvPr/>
          </p:nvSpPr>
          <p:spPr bwMode="gray">
            <a:xfrm>
              <a:off x="912" y="1200"/>
              <a:ext cx="4338" cy="433"/>
            </a:xfrm>
            <a:prstGeom prst="roundRect">
              <a:avLst>
                <a:gd name="adj" fmla="val 50000"/>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64" name="Group 33"/>
            <p:cNvGrpSpPr>
              <a:grpSpLocks/>
            </p:cNvGrpSpPr>
            <p:nvPr/>
          </p:nvGrpSpPr>
          <p:grpSpPr bwMode="auto">
            <a:xfrm>
              <a:off x="576" y="1152"/>
              <a:ext cx="681" cy="481"/>
              <a:chOff x="720" y="960"/>
              <a:chExt cx="987" cy="795"/>
            </a:xfrm>
          </p:grpSpPr>
          <p:sp>
            <p:nvSpPr>
              <p:cNvPr id="6166" name="Oval 3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67" name="Oval 35"/>
              <p:cNvSpPr>
                <a:spLocks noChangeArrowheads="1"/>
              </p:cNvSpPr>
              <p:nvPr/>
            </p:nvSpPr>
            <p:spPr bwMode="gray">
              <a:xfrm rot="1758052">
                <a:off x="720" y="960"/>
                <a:ext cx="959" cy="769"/>
              </a:xfrm>
              <a:prstGeom prst="ellipse">
                <a:avLst/>
              </a:prstGeom>
              <a:gradFill rotWithShape="1">
                <a:gsLst>
                  <a:gs pos="0">
                    <a:schemeClr val="tx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68" name="Oval 3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65" name="Text Box 46"/>
            <p:cNvSpPr txBox="1">
              <a:spLocks noChangeArrowheads="1"/>
            </p:cNvSpPr>
            <p:nvPr/>
          </p:nvSpPr>
          <p:spPr bwMode="gray">
            <a:xfrm>
              <a:off x="764" y="1200"/>
              <a:ext cx="3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t>4.</a:t>
              </a:r>
            </a:p>
          </p:txBody>
        </p:sp>
      </p:grpSp>
      <p:pic>
        <p:nvPicPr>
          <p:cNvPr id="6153" name="Picture 1028" descr="C:\Program Files\Common Files\Microsoft Shared\Clipart\cagcat50\bd06663_.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8238" y="5427663"/>
            <a:ext cx="1547812"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fld id="{C5003543-94F0-4128-A720-9BF69CC3CFA1}" type="slidenum">
              <a:rPr lang="en-US" altLang="en-US" sz="1200" smtClean="0">
                <a:latin typeface="Arial Black" pitchFamily="34" charset="0"/>
              </a:rPr>
              <a:pPr>
                <a:spcBef>
                  <a:spcPct val="0"/>
                </a:spcBef>
                <a:buClrTx/>
                <a:buSzTx/>
                <a:buFontTx/>
                <a:buNone/>
              </a:pPr>
              <a:t>137</a:t>
            </a:fld>
            <a:endParaRPr lang="en-US" altLang="en-US" sz="1200">
              <a:latin typeface="Arial Black" pitchFamily="34" charset="0"/>
            </a:endParaRPr>
          </a:p>
        </p:txBody>
      </p:sp>
    </p:spTree>
    <p:extLst>
      <p:ext uri="{BB962C8B-B14F-4D97-AF65-F5344CB8AC3E}">
        <p14:creationId xmlns:p14="http://schemas.microsoft.com/office/powerpoint/2010/main" val="27973683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Vấn đề của trình duyệt </a:t>
            </a:r>
            <a:endParaRPr lang="en-US" dirty="0"/>
          </a:p>
        </p:txBody>
      </p:sp>
      <p:sp>
        <p:nvSpPr>
          <p:cNvPr id="3" name="Content Placeholder 2"/>
          <p:cNvSpPr>
            <a:spLocks noGrp="1"/>
          </p:cNvSpPr>
          <p:nvPr>
            <p:ph idx="1"/>
          </p:nvPr>
        </p:nvSpPr>
        <p:spPr>
          <a:xfrm>
            <a:off x="152400" y="1219200"/>
            <a:ext cx="8991600" cy="5638800"/>
          </a:xfrm>
          <a:solidFill>
            <a:schemeClr val="tx2"/>
          </a:solidFill>
        </p:spPr>
        <p:txBody>
          <a:bodyPr/>
          <a:lstStyle/>
          <a:p>
            <a:r>
              <a:rPr lang="vi-VN" sz="2800" dirty="0">
                <a:solidFill>
                  <a:srgbClr val="FF0000"/>
                </a:solidFill>
              </a:rPr>
              <a:t>Vấn đề</a:t>
            </a:r>
            <a:r>
              <a:rPr lang="vi-VN" sz="2800" dirty="0"/>
              <a:t>: Một trang web (cùng nội dung, cùng</a:t>
            </a:r>
            <a:r>
              <a:rPr lang="en-US" sz="2800" dirty="0"/>
              <a:t> </a:t>
            </a:r>
            <a:r>
              <a:rPr lang="vi-VN" sz="2800" dirty="0"/>
              <a:t>mã nguồn) có thể hiện (hiển thị và tương tác)</a:t>
            </a:r>
            <a:r>
              <a:rPr lang="en-US" sz="2800" dirty="0"/>
              <a:t> </a:t>
            </a:r>
            <a:r>
              <a:rPr lang="vi-VN" sz="2800" dirty="0"/>
              <a:t>khác nhau trên các trình duyệt khác nhau.</a:t>
            </a:r>
            <a:endParaRPr lang="en-US" sz="2800" dirty="0"/>
          </a:p>
          <a:p>
            <a:r>
              <a:rPr lang="vi-VN" sz="2800" dirty="0">
                <a:solidFill>
                  <a:srgbClr val="FF0000"/>
                </a:solidFill>
              </a:rPr>
              <a:t>Nguyên nhân</a:t>
            </a:r>
            <a:r>
              <a:rPr lang="vi-VN" sz="2800" dirty="0"/>
              <a:t>: Có nhiều hãng tạo ra nhiều trình</a:t>
            </a:r>
            <a:r>
              <a:rPr lang="en-US" sz="2800" dirty="0"/>
              <a:t> </a:t>
            </a:r>
            <a:r>
              <a:rPr lang="vi-VN" sz="2800" dirty="0"/>
              <a:t>duyệt khác nhau như MS-IE, Moz.-FF, Google</a:t>
            </a:r>
            <a:r>
              <a:rPr lang="en-US" sz="2800" dirty="0"/>
              <a:t> </a:t>
            </a:r>
            <a:r>
              <a:rPr lang="vi-VN" sz="2800" dirty="0"/>
              <a:t>Chrome, …. Các hãng không thống nhất với</a:t>
            </a:r>
            <a:r>
              <a:rPr lang="en-US" sz="2800" dirty="0"/>
              <a:t> </a:t>
            </a:r>
            <a:r>
              <a:rPr lang="vi-VN" sz="2800" dirty="0"/>
              <a:t>nhau cách xử lý (bản chất trình duyệt chính là</a:t>
            </a:r>
            <a:r>
              <a:rPr lang="en-US" sz="2800" dirty="0"/>
              <a:t> </a:t>
            </a:r>
            <a:r>
              <a:rPr lang="vi-VN" sz="2800" dirty="0"/>
              <a:t>trình thông dịch)</a:t>
            </a:r>
            <a:endParaRPr lang="en-US" sz="2800" dirty="0"/>
          </a:p>
          <a:p>
            <a:r>
              <a:rPr lang="vi-VN" sz="2800" dirty="0"/>
              <a:t>Ví dụ:</a:t>
            </a:r>
            <a:endParaRPr lang="en-US" sz="2800" dirty="0"/>
          </a:p>
          <a:p>
            <a:pPr lvl="1"/>
            <a:r>
              <a:rPr lang="vi-VN" sz="2400" dirty="0"/>
              <a:t>window.event chỉ được thể hiện ở IE</a:t>
            </a:r>
            <a:endParaRPr lang="en-US" sz="2400" dirty="0"/>
          </a:p>
          <a:p>
            <a:pPr lvl="1"/>
            <a:r>
              <a:rPr lang="vi-VN" sz="2400" dirty="0"/>
              <a:t>addEventListener hỗ trợ bởi FF tương đương với</a:t>
            </a:r>
            <a:r>
              <a:rPr lang="en-US" sz="2400" dirty="0"/>
              <a:t> </a:t>
            </a:r>
            <a:r>
              <a:rPr lang="vi-VN" sz="2400" dirty="0"/>
              <a:t>attachEvent hỗ trợ bởi IE</a:t>
            </a:r>
            <a:endParaRPr lang="en-US" sz="2400" dirty="0"/>
          </a:p>
          <a:p>
            <a:pPr lvl="1"/>
            <a:r>
              <a:rPr lang="vi-VN" sz="2400" dirty="0"/>
              <a:t>style.display = “block” được xử lý khác nhau trên</a:t>
            </a:r>
            <a:r>
              <a:rPr lang="en-US" sz="2400" dirty="0"/>
              <a:t> </a:t>
            </a:r>
            <a:r>
              <a:rPr lang="vi-VN" sz="2400" dirty="0"/>
              <a:t>IE, FF, Chrome </a:t>
            </a:r>
            <a:endParaRPr lang="en-US" sz="24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138</a:t>
            </a:fld>
            <a:endParaRPr lang="en-US" altLang="en-US" dirty="0"/>
          </a:p>
        </p:txBody>
      </p:sp>
    </p:spTree>
    <p:extLst>
      <p:ext uri="{BB962C8B-B14F-4D97-AF65-F5344CB8AC3E}">
        <p14:creationId xmlns:p14="http://schemas.microsoft.com/office/powerpoint/2010/main" val="5071724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a:t>
            </a:r>
            <a:r>
              <a:rPr lang="en-US" dirty="0"/>
              <a:t> </a:t>
            </a:r>
            <a:r>
              <a:rPr lang="en-US" dirty="0" err="1"/>
              <a:t>muốn</a:t>
            </a:r>
            <a:r>
              <a:rPr lang="en-US" dirty="0"/>
              <a:t> </a:t>
            </a:r>
            <a:r>
              <a:rPr lang="en-US" dirty="0" err="1"/>
              <a:t>và</a:t>
            </a:r>
            <a:r>
              <a:rPr lang="en-US" dirty="0"/>
              <a:t> </a:t>
            </a:r>
            <a:r>
              <a:rPr lang="en-US" dirty="0" err="1"/>
              <a:t>giải</a:t>
            </a:r>
            <a:r>
              <a:rPr lang="en-US" dirty="0"/>
              <a:t> </a:t>
            </a:r>
            <a:r>
              <a:rPr lang="en-US" dirty="0" err="1"/>
              <a:t>pháp</a:t>
            </a:r>
            <a:r>
              <a:rPr lang="en-US" dirty="0"/>
              <a:t> </a:t>
            </a:r>
          </a:p>
        </p:txBody>
      </p:sp>
      <p:sp>
        <p:nvSpPr>
          <p:cNvPr id="3" name="Content Placeholder 2"/>
          <p:cNvSpPr>
            <a:spLocks noGrp="1"/>
          </p:cNvSpPr>
          <p:nvPr>
            <p:ph idx="1"/>
          </p:nvPr>
        </p:nvSpPr>
        <p:spPr>
          <a:xfrm>
            <a:off x="228600" y="1295400"/>
            <a:ext cx="8534400" cy="5410200"/>
          </a:xfrm>
          <a:solidFill>
            <a:schemeClr val="tx2"/>
          </a:solidFill>
        </p:spPr>
        <p:txBody>
          <a:bodyPr/>
          <a:lstStyle/>
          <a:p>
            <a:r>
              <a:rPr lang="vi-VN" sz="2800" dirty="0">
                <a:solidFill>
                  <a:srgbClr val="FF0000"/>
                </a:solidFill>
              </a:rPr>
              <a:t>Mong muốn</a:t>
            </a:r>
            <a:r>
              <a:rPr lang="vi-VN" sz="2800" dirty="0"/>
              <a:t>: Trang web được thể hiện như</a:t>
            </a:r>
            <a:r>
              <a:rPr lang="en-US" sz="2800" dirty="0"/>
              <a:t> </a:t>
            </a:r>
            <a:r>
              <a:rPr lang="vi-VN" sz="2800" dirty="0"/>
              <a:t>nhau ở tất cả các trình duyệt (cross-browser).</a:t>
            </a:r>
            <a:endParaRPr lang="en-US" sz="2800" dirty="0"/>
          </a:p>
          <a:p>
            <a:r>
              <a:rPr lang="vi-VN" sz="2800" dirty="0">
                <a:solidFill>
                  <a:srgbClr val="FF0000"/>
                </a:solidFill>
              </a:rPr>
              <a:t>Giải pháp</a:t>
            </a:r>
            <a:r>
              <a:rPr lang="vi-VN" sz="2800" dirty="0"/>
              <a:t>:</a:t>
            </a:r>
            <a:endParaRPr lang="en-US" sz="2800" dirty="0"/>
          </a:p>
          <a:p>
            <a:pPr lvl="1"/>
            <a:r>
              <a:rPr lang="vi-VN" b="1" dirty="0"/>
              <a:t>Sử dụng các đối tượng, thuộc tính,</a:t>
            </a:r>
            <a:r>
              <a:rPr lang="en-US" b="1" dirty="0"/>
              <a:t> </a:t>
            </a:r>
            <a:r>
              <a:rPr lang="vi-VN" b="1" dirty="0"/>
              <a:t>phương thức được hỗ trợ và xử lý như</a:t>
            </a:r>
            <a:r>
              <a:rPr lang="en-US" b="1" dirty="0"/>
              <a:t> </a:t>
            </a:r>
            <a:r>
              <a:rPr lang="vi-VN" b="1" dirty="0"/>
              <a:t>nhau trên các trình duyệt</a:t>
            </a:r>
            <a:endParaRPr lang="en-US" b="1" dirty="0"/>
          </a:p>
          <a:p>
            <a:pPr lvl="1"/>
            <a:r>
              <a:rPr lang="vi-VN" b="1" dirty="0"/>
              <a:t>Tùy trình duyệt mà sinh mã cho phù</a:t>
            </a:r>
            <a:r>
              <a:rPr lang="en-US" b="1" dirty="0"/>
              <a:t> </a:t>
            </a:r>
            <a:r>
              <a:rPr lang="vi-VN" b="1" dirty="0"/>
              <a:t>hợp</a:t>
            </a:r>
            <a:endParaRPr lang="en-US" b="1" dirty="0"/>
          </a:p>
          <a:p>
            <a:pPr lvl="2"/>
            <a:r>
              <a:rPr lang="vi-VN" dirty="0"/>
              <a:t>Lấy thông tin trình duyệt:</a:t>
            </a:r>
            <a:br>
              <a:rPr lang="vi-VN" dirty="0"/>
            </a:br>
            <a:r>
              <a:rPr lang="vi-VN" dirty="0"/>
              <a:t>window.clientInformation.appName/.appVersion/.Platform</a:t>
            </a:r>
            <a:endParaRPr lang="en-US" dirty="0"/>
          </a:p>
          <a:p>
            <a:pPr lvl="1"/>
            <a:r>
              <a:rPr lang="vi-VN" b="1" dirty="0"/>
              <a:t>Khuyến cáo sử dụng trình duyệt được</a:t>
            </a:r>
            <a:r>
              <a:rPr lang="en-US" b="1" dirty="0"/>
              <a:t> </a:t>
            </a:r>
            <a:r>
              <a:rPr lang="vi-VN" b="1" dirty="0"/>
              <a:t>ưu tiên</a:t>
            </a:r>
            <a:r>
              <a:rPr lang="vi-VN" dirty="0"/>
              <a:t>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139</a:t>
            </a:fld>
            <a:endParaRPr lang="en-US" altLang="en-US" dirty="0"/>
          </a:p>
        </p:txBody>
      </p:sp>
    </p:spTree>
    <p:extLst>
      <p:ext uri="{BB962C8B-B14F-4D97-AF65-F5344CB8AC3E}">
        <p14:creationId xmlns:p14="http://schemas.microsoft.com/office/powerpoint/2010/main" val="68973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Phần</a:t>
            </a:r>
            <a:r>
              <a:rPr lang="en-US" dirty="0"/>
              <a:t> </a:t>
            </a:r>
            <a:r>
              <a:rPr lang="en-US" dirty="0" err="1"/>
              <a:t>tử</a:t>
            </a:r>
            <a:r>
              <a:rPr lang="en-US" dirty="0"/>
              <a:t> </a:t>
            </a:r>
            <a:r>
              <a:rPr lang="en-US" dirty="0" err="1"/>
              <a:t>giả</a:t>
            </a:r>
            <a:r>
              <a:rPr lang="en-US" dirty="0"/>
              <a:t> </a:t>
            </a:r>
          </a:p>
        </p:txBody>
      </p:sp>
      <p:sp>
        <p:nvSpPr>
          <p:cNvPr id="3" name="Content Placeholder 2"/>
          <p:cNvSpPr>
            <a:spLocks noGrp="1"/>
          </p:cNvSpPr>
          <p:nvPr>
            <p:ph idx="1"/>
          </p:nvPr>
        </p:nvSpPr>
        <p:spPr>
          <a:xfrm>
            <a:off x="381000" y="1524000"/>
            <a:ext cx="8305800" cy="4419600"/>
          </a:xfrm>
        </p:spPr>
        <p:txBody>
          <a:bodyPr/>
          <a:lstStyle/>
          <a:p>
            <a:r>
              <a:rPr lang="vi-VN" dirty="0"/>
              <a:t>selector:pseudo-element {}</a:t>
            </a:r>
            <a:endParaRPr lang="en-US" dirty="0"/>
          </a:p>
          <a:p>
            <a:r>
              <a:rPr lang="vi-VN" dirty="0"/>
              <a:t>selector.class:pseudo-element {}</a:t>
            </a:r>
            <a:br>
              <a:rPr lang="vi-VN" dirty="0"/>
            </a:br>
            <a:r>
              <a:rPr lang="vi-VN" dirty="0">
                <a:solidFill>
                  <a:srgbClr val="0070C0"/>
                </a:solidFill>
              </a:rPr>
              <a:t>:first-letter </a:t>
            </a:r>
            <a:r>
              <a:rPr lang="vi-VN" dirty="0"/>
              <a:t>– Ký tự đầu tiên</a:t>
            </a:r>
            <a:br>
              <a:rPr lang="vi-VN" dirty="0"/>
            </a:br>
            <a:r>
              <a:rPr lang="vi-VN" dirty="0">
                <a:solidFill>
                  <a:srgbClr val="0070C0"/>
                </a:solidFill>
              </a:rPr>
              <a:t>:first-line </a:t>
            </a:r>
            <a:r>
              <a:rPr lang="vi-VN" dirty="0"/>
              <a:t>– Dòng đầu tiên</a:t>
            </a:r>
            <a:br>
              <a:rPr lang="vi-VN" dirty="0"/>
            </a:br>
            <a:r>
              <a:rPr lang="vi-VN" dirty="0">
                <a:solidFill>
                  <a:srgbClr val="0070C0"/>
                </a:solidFill>
              </a:rPr>
              <a:t>:before </a:t>
            </a:r>
            <a:r>
              <a:rPr lang="vi-VN" dirty="0"/>
              <a:t>– Phía sau</a:t>
            </a:r>
            <a:br>
              <a:rPr lang="vi-VN" dirty="0"/>
            </a:br>
            <a:r>
              <a:rPr lang="vi-VN" dirty="0">
                <a:solidFill>
                  <a:srgbClr val="0070C0"/>
                </a:solidFill>
              </a:rPr>
              <a:t>:after </a:t>
            </a:r>
            <a:r>
              <a:rPr lang="vi-VN" dirty="0"/>
              <a:t>– Phía trước</a:t>
            </a:r>
            <a:br>
              <a:rPr lang="vi-VN" dirty="0"/>
            </a:br>
            <a:r>
              <a:rPr lang="vi-VN" dirty="0">
                <a:solidFill>
                  <a:srgbClr val="0070C0"/>
                </a:solidFill>
              </a:rPr>
              <a:t>:lang(language) </a:t>
            </a:r>
            <a:r>
              <a:rPr lang="vi-VN" dirty="0"/>
              <a:t>– Ngôn ngữ (thuộc tính</a:t>
            </a:r>
            <a:br>
              <a:rPr lang="vi-VN" dirty="0"/>
            </a:br>
            <a:r>
              <a:rPr lang="vi-VN" dirty="0"/>
              <a:t>lang) </a:t>
            </a:r>
            <a:br>
              <a:rPr lang="vi-VN" dirty="0"/>
            </a:b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14</a:t>
            </a:fld>
            <a:endParaRPr lang="en-US" altLang="en-US" dirty="0"/>
          </a:p>
        </p:txBody>
      </p:sp>
    </p:spTree>
    <p:extLst>
      <p:ext uri="{BB962C8B-B14F-4D97-AF65-F5344CB8AC3E}">
        <p14:creationId xmlns:p14="http://schemas.microsoft.com/office/powerpoint/2010/main" val="15181458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4"/>
          <p:cNvSpPr>
            <a:spLocks noGrp="1"/>
          </p:cNvSpPr>
          <p:nvPr>
            <p:ph type="title" idx="4294967295"/>
          </p:nvPr>
        </p:nvSpPr>
        <p:spPr/>
        <p:txBody>
          <a:bodyPr/>
          <a:lstStyle/>
          <a:p>
            <a:pPr eaLnBrk="1" hangingPunct="1"/>
            <a:endParaRPr lang="en-US" altLang="en-US"/>
          </a:p>
        </p:txBody>
      </p:sp>
      <p:sp>
        <p:nvSpPr>
          <p:cNvPr id="39939" name="Rectangle 3"/>
          <p:cNvSpPr>
            <a:spLocks noGrp="1" noChangeArrowheads="1"/>
          </p:cNvSpPr>
          <p:nvPr>
            <p:ph idx="4294967295"/>
          </p:nvPr>
        </p:nvSpPr>
        <p:spPr/>
        <p:txBody>
          <a:bodyPr/>
          <a:lstStyle/>
          <a:p>
            <a:pPr algn="ctr" eaLnBrk="1" hangingPunct="1">
              <a:buFontTx/>
              <a:buNone/>
            </a:pPr>
            <a:endParaRPr lang="en-US" altLang="en-US" sz="3600">
              <a:latin typeface="Times New Roman" pitchFamily="18" charset="0"/>
            </a:endParaRPr>
          </a:p>
          <a:p>
            <a:pPr algn="ctr" eaLnBrk="1" hangingPunct="1">
              <a:buFontTx/>
              <a:buNone/>
            </a:pPr>
            <a:endParaRPr lang="en-US" altLang="en-US" sz="3600">
              <a:latin typeface="Times New Roman" pitchFamily="18" charset="0"/>
            </a:endParaRPr>
          </a:p>
          <a:p>
            <a:pPr algn="ctr" eaLnBrk="1" hangingPunct="1">
              <a:buFontTx/>
              <a:buNone/>
            </a:pPr>
            <a:r>
              <a:rPr lang="en-US" altLang="en-US" sz="3600">
                <a:latin typeface="Times New Roman" pitchFamily="18" charset="0"/>
              </a:rPr>
              <a:t>The End!</a:t>
            </a:r>
          </a:p>
        </p:txBody>
      </p:sp>
      <p:sp>
        <p:nvSpPr>
          <p:cNvPr id="3994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fld id="{98030B08-F2B0-4175-9530-E7A1A00D04B1}" type="slidenum">
              <a:rPr lang="en-US" altLang="en-US" sz="1200" smtClean="0">
                <a:latin typeface="Arial Black" pitchFamily="34" charset="0"/>
              </a:rPr>
              <a:pPr>
                <a:spcBef>
                  <a:spcPct val="0"/>
                </a:spcBef>
                <a:buClrTx/>
                <a:buSzTx/>
                <a:buFontTx/>
                <a:buNone/>
              </a:pPr>
              <a:t>140</a:t>
            </a:fld>
            <a:endParaRPr lang="en-US" altLang="en-US" sz="1200">
              <a:latin typeface="Arial Black"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Bộ</a:t>
            </a:r>
            <a:r>
              <a:rPr lang="en-US" dirty="0"/>
              <a:t> </a:t>
            </a:r>
            <a:r>
              <a:rPr lang="en-US" dirty="0" err="1"/>
              <a:t>chọn</a:t>
            </a:r>
            <a:r>
              <a:rPr lang="en-US" dirty="0"/>
              <a:t> </a:t>
            </a:r>
            <a:r>
              <a:rPr lang="en-US" dirty="0" err="1"/>
              <a:t>lồng</a:t>
            </a:r>
            <a:r>
              <a:rPr lang="en-US" dirty="0"/>
              <a:t> </a:t>
            </a:r>
            <a:r>
              <a:rPr lang="en-US" dirty="0" err="1"/>
              <a:t>nhau</a:t>
            </a:r>
            <a:r>
              <a:rPr lang="en-US" dirty="0"/>
              <a:t> </a:t>
            </a:r>
          </a:p>
        </p:txBody>
      </p:sp>
      <p:sp>
        <p:nvSpPr>
          <p:cNvPr id="3" name="Content Placeholder 2"/>
          <p:cNvSpPr>
            <a:spLocks noGrp="1"/>
          </p:cNvSpPr>
          <p:nvPr>
            <p:ph idx="1"/>
          </p:nvPr>
        </p:nvSpPr>
        <p:spPr/>
        <p:txBody>
          <a:bodyPr/>
          <a:lstStyle/>
          <a:p>
            <a:r>
              <a:rPr lang="vi-VN" dirty="0"/>
              <a:t>Đối tượng tài liệu áp dụng CSS phải</a:t>
            </a:r>
            <a:r>
              <a:rPr lang="en-US" dirty="0"/>
              <a:t> </a:t>
            </a:r>
            <a:r>
              <a:rPr lang="vi-VN" dirty="0"/>
              <a:t>được chọn bởi tất cả các bộ chọn</a:t>
            </a:r>
            <a:br>
              <a:rPr lang="vi-VN" dirty="0"/>
            </a:br>
            <a:endParaRPr lang="en-US" dirty="0"/>
          </a:p>
          <a:p>
            <a:pPr marL="0" indent="0">
              <a:buNone/>
            </a:pPr>
            <a:r>
              <a:rPr lang="en-US" dirty="0">
                <a:solidFill>
                  <a:srgbClr val="0070C0"/>
                </a:solidFill>
              </a:rPr>
              <a:t>    </a:t>
            </a:r>
            <a:r>
              <a:rPr lang="vi-VN" dirty="0">
                <a:solidFill>
                  <a:srgbClr val="0070C0"/>
                </a:solidFill>
              </a:rPr>
              <a:t>S1 S2 … Sn {</a:t>
            </a:r>
            <a:br>
              <a:rPr lang="vi-VN" dirty="0">
                <a:solidFill>
                  <a:srgbClr val="0070C0"/>
                </a:solidFill>
              </a:rPr>
            </a:br>
            <a:r>
              <a:rPr lang="en-US" dirty="0">
                <a:solidFill>
                  <a:srgbClr val="0070C0"/>
                </a:solidFill>
              </a:rPr>
              <a:t>         </a:t>
            </a:r>
            <a:r>
              <a:rPr lang="vi-VN" dirty="0">
                <a:solidFill>
                  <a:srgbClr val="0070C0"/>
                </a:solidFill>
              </a:rPr>
              <a:t>attribute1: value1;</a:t>
            </a:r>
            <a:br>
              <a:rPr lang="vi-VN" dirty="0">
                <a:solidFill>
                  <a:srgbClr val="0070C0"/>
                </a:solidFill>
              </a:rPr>
            </a:br>
            <a:r>
              <a:rPr lang="en-US" dirty="0">
                <a:solidFill>
                  <a:srgbClr val="0070C0"/>
                </a:solidFill>
              </a:rPr>
              <a:t>         </a:t>
            </a:r>
            <a:r>
              <a:rPr lang="vi-VN" dirty="0">
                <a:solidFill>
                  <a:srgbClr val="0070C0"/>
                </a:solidFill>
              </a:rPr>
              <a:t>attribute2: value2;</a:t>
            </a:r>
            <a:br>
              <a:rPr lang="vi-VN" dirty="0">
                <a:solidFill>
                  <a:srgbClr val="0070C0"/>
                </a:solidFill>
              </a:rPr>
            </a:br>
            <a:r>
              <a:rPr lang="en-US" dirty="0">
                <a:solidFill>
                  <a:srgbClr val="0070C0"/>
                </a:solidFill>
              </a:rPr>
              <a:t>         </a:t>
            </a:r>
            <a:r>
              <a:rPr lang="vi-VN" dirty="0">
                <a:solidFill>
                  <a:srgbClr val="0070C0"/>
                </a:solidFill>
              </a:rPr>
              <a:t>…</a:t>
            </a:r>
            <a:br>
              <a:rPr lang="vi-VN" dirty="0">
                <a:solidFill>
                  <a:srgbClr val="0070C0"/>
                </a:solidFill>
              </a:rPr>
            </a:br>
            <a:r>
              <a:rPr lang="en-US" dirty="0">
                <a:solidFill>
                  <a:srgbClr val="0070C0"/>
                </a:solidFill>
              </a:rPr>
              <a:t>    </a:t>
            </a:r>
            <a:r>
              <a:rPr lang="vi-VN" dirty="0">
                <a:solidFill>
                  <a:srgbClr val="0070C0"/>
                </a:solidFill>
              </a:rPr>
              <a:t>} </a:t>
            </a:r>
            <a:br>
              <a:rPr lang="vi-VN" dirty="0">
                <a:solidFill>
                  <a:srgbClr val="0070C0"/>
                </a:solidFill>
              </a:rPr>
            </a:br>
            <a:endParaRPr lang="en-US" dirty="0">
              <a:solidFill>
                <a:srgbClr val="0070C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15</a:t>
            </a:fld>
            <a:endParaRPr lang="en-US" altLang="en-US" dirty="0"/>
          </a:p>
        </p:txBody>
      </p:sp>
    </p:spTree>
    <p:extLst>
      <p:ext uri="{BB962C8B-B14F-4D97-AF65-F5344CB8AC3E}">
        <p14:creationId xmlns:p14="http://schemas.microsoft.com/office/powerpoint/2010/main" val="4030303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Nhóm</a:t>
            </a:r>
            <a:r>
              <a:rPr lang="en-US" dirty="0"/>
              <a:t> </a:t>
            </a:r>
            <a:r>
              <a:rPr lang="en-US" dirty="0" err="1"/>
              <a:t>các</a:t>
            </a:r>
            <a:r>
              <a:rPr lang="en-US" dirty="0"/>
              <a:t> </a:t>
            </a:r>
            <a:r>
              <a:rPr lang="en-US" dirty="0" err="1"/>
              <a:t>bộ</a:t>
            </a:r>
            <a:r>
              <a:rPr lang="en-US" dirty="0"/>
              <a:t> </a:t>
            </a:r>
            <a:r>
              <a:rPr lang="en-US" dirty="0" err="1"/>
              <a:t>chọn</a:t>
            </a:r>
            <a:r>
              <a:rPr lang="en-US" dirty="0"/>
              <a:t> </a:t>
            </a:r>
          </a:p>
        </p:txBody>
      </p:sp>
      <p:sp>
        <p:nvSpPr>
          <p:cNvPr id="3" name="Content Placeholder 2"/>
          <p:cNvSpPr>
            <a:spLocks noGrp="1"/>
          </p:cNvSpPr>
          <p:nvPr>
            <p:ph idx="1"/>
          </p:nvPr>
        </p:nvSpPr>
        <p:spPr/>
        <p:txBody>
          <a:bodyPr/>
          <a:lstStyle/>
          <a:p>
            <a:r>
              <a:rPr lang="en-US" dirty="0" err="1"/>
              <a:t>Nhiều</a:t>
            </a:r>
            <a:r>
              <a:rPr lang="en-US" dirty="0"/>
              <a:t> </a:t>
            </a:r>
            <a:r>
              <a:rPr lang="en-US" dirty="0" err="1"/>
              <a:t>bảng</a:t>
            </a:r>
            <a:r>
              <a:rPr lang="en-US" dirty="0"/>
              <a:t> CSS </a:t>
            </a:r>
            <a:r>
              <a:rPr lang="en-US" dirty="0" err="1"/>
              <a:t>có</a:t>
            </a:r>
            <a:r>
              <a:rPr lang="en-US" dirty="0"/>
              <a:t> </a:t>
            </a:r>
            <a:r>
              <a:rPr lang="en-US" dirty="0" err="1"/>
              <a:t>cùng</a:t>
            </a:r>
            <a:r>
              <a:rPr lang="en-US" dirty="0"/>
              <a:t> </a:t>
            </a:r>
            <a:r>
              <a:rPr lang="en-US" dirty="0" err="1"/>
              <a:t>nội</a:t>
            </a:r>
            <a:r>
              <a:rPr lang="en-US" dirty="0"/>
              <a:t> dung/</a:t>
            </a:r>
            <a:r>
              <a:rPr lang="en-US" dirty="0" err="1"/>
              <a:t>thân</a:t>
            </a:r>
            <a:br>
              <a:rPr lang="en-US" dirty="0"/>
            </a:br>
            <a:endParaRPr lang="en-US" dirty="0"/>
          </a:p>
          <a:p>
            <a:pPr marL="0" indent="0">
              <a:buNone/>
            </a:pPr>
            <a:r>
              <a:rPr lang="en-US" dirty="0">
                <a:solidFill>
                  <a:srgbClr val="0070C0"/>
                </a:solidFill>
              </a:rPr>
              <a:t>S1, S2, …, Sn {</a:t>
            </a:r>
            <a:br>
              <a:rPr lang="en-US" dirty="0">
                <a:solidFill>
                  <a:srgbClr val="0070C0"/>
                </a:solidFill>
              </a:rPr>
            </a:br>
            <a:r>
              <a:rPr lang="en-US" dirty="0">
                <a:solidFill>
                  <a:srgbClr val="0070C0"/>
                </a:solidFill>
              </a:rPr>
              <a:t>     attribute1: value1;</a:t>
            </a:r>
            <a:br>
              <a:rPr lang="en-US" dirty="0">
                <a:solidFill>
                  <a:srgbClr val="0070C0"/>
                </a:solidFill>
              </a:rPr>
            </a:br>
            <a:r>
              <a:rPr lang="en-US" dirty="0">
                <a:solidFill>
                  <a:srgbClr val="0070C0"/>
                </a:solidFill>
              </a:rPr>
              <a:t>     attribute2: value2;</a:t>
            </a:r>
            <a:br>
              <a:rPr lang="en-US" dirty="0">
                <a:solidFill>
                  <a:srgbClr val="0070C0"/>
                </a:solidFill>
              </a:rPr>
            </a:br>
            <a:r>
              <a:rPr lang="en-US" dirty="0">
                <a:solidFill>
                  <a:srgbClr val="0070C0"/>
                </a:solidFill>
              </a:rPr>
              <a:t>     …</a:t>
            </a:r>
            <a:br>
              <a:rPr lang="en-US" dirty="0">
                <a:solidFill>
                  <a:srgbClr val="0070C0"/>
                </a:solidFill>
              </a:rPr>
            </a:br>
            <a:r>
              <a:rPr lang="en-US" dirty="0">
                <a:solidFill>
                  <a:srgbClr val="0070C0"/>
                </a:solidFill>
              </a:rPr>
              <a:t>} </a:t>
            </a:r>
            <a:br>
              <a:rPr lang="en-US" dirty="0">
                <a:solidFill>
                  <a:srgbClr val="0070C0"/>
                </a:solidFill>
              </a:rPr>
            </a:br>
            <a:endParaRPr lang="en-US" dirty="0">
              <a:solidFill>
                <a:srgbClr val="0070C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16</a:t>
            </a:fld>
            <a:endParaRPr lang="en-US" altLang="en-US" dirty="0"/>
          </a:p>
        </p:txBody>
      </p:sp>
    </p:spTree>
    <p:extLst>
      <p:ext uri="{BB962C8B-B14F-4D97-AF65-F5344CB8AC3E}">
        <p14:creationId xmlns:p14="http://schemas.microsoft.com/office/powerpoint/2010/main" val="4084434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Chú</a:t>
            </a:r>
            <a:r>
              <a:rPr lang="en-US" dirty="0"/>
              <a:t> </a:t>
            </a:r>
            <a:r>
              <a:rPr lang="en-US" dirty="0" err="1"/>
              <a:t>thích</a:t>
            </a:r>
            <a:r>
              <a:rPr lang="en-US" dirty="0"/>
              <a:t> </a:t>
            </a:r>
          </a:p>
        </p:txBody>
      </p:sp>
      <p:sp>
        <p:nvSpPr>
          <p:cNvPr id="3" name="Content Placeholder 2"/>
          <p:cNvSpPr>
            <a:spLocks noGrp="1"/>
          </p:cNvSpPr>
          <p:nvPr>
            <p:ph idx="1"/>
          </p:nvPr>
        </p:nvSpPr>
        <p:spPr/>
        <p:txBody>
          <a:bodyPr/>
          <a:lstStyle/>
          <a:p>
            <a:r>
              <a:rPr lang="en-US" dirty="0">
                <a:solidFill>
                  <a:srgbClr val="00B050"/>
                </a:solidFill>
              </a:rPr>
              <a:t>/*</a:t>
            </a:r>
            <a:r>
              <a:rPr lang="en-US" dirty="0" err="1">
                <a:solidFill>
                  <a:srgbClr val="00B050"/>
                </a:solidFill>
              </a:rPr>
              <a:t>Chú</a:t>
            </a:r>
            <a:r>
              <a:rPr lang="en-US" dirty="0">
                <a:solidFill>
                  <a:srgbClr val="00B050"/>
                </a:solidFill>
              </a:rPr>
              <a:t> </a:t>
            </a:r>
            <a:r>
              <a:rPr lang="en-US" dirty="0" err="1">
                <a:solidFill>
                  <a:srgbClr val="00B050"/>
                </a:solidFill>
              </a:rPr>
              <a:t>thích</a:t>
            </a:r>
            <a:r>
              <a:rPr lang="en-US" dirty="0">
                <a:solidFill>
                  <a:srgbClr val="00B050"/>
                </a:solidFill>
              </a:rPr>
              <a:t> </a:t>
            </a:r>
            <a:r>
              <a:rPr lang="en-US" dirty="0" err="1">
                <a:solidFill>
                  <a:srgbClr val="00B050"/>
                </a:solidFill>
              </a:rPr>
              <a:t>trong</a:t>
            </a:r>
            <a:r>
              <a:rPr lang="en-US" dirty="0">
                <a:solidFill>
                  <a:srgbClr val="00B050"/>
                </a:solidFill>
              </a:rPr>
              <a:t> CSS*/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17</a:t>
            </a:fld>
            <a:endParaRPr lang="en-US" altLang="en-US" dirty="0"/>
          </a:p>
        </p:txBody>
      </p:sp>
    </p:spTree>
    <p:extLst>
      <p:ext uri="{BB962C8B-B14F-4D97-AF65-F5344CB8AC3E}">
        <p14:creationId xmlns:p14="http://schemas.microsoft.com/office/powerpoint/2010/main" val="111236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Khai</a:t>
            </a:r>
            <a:r>
              <a:rPr lang="en-US" dirty="0"/>
              <a:t> </a:t>
            </a:r>
            <a:r>
              <a:rPr lang="en-US" dirty="0" err="1"/>
              <a:t>báo</a:t>
            </a:r>
            <a:r>
              <a:rPr lang="en-US" dirty="0"/>
              <a:t> CSS </a:t>
            </a:r>
            <a:r>
              <a:rPr lang="en-US" dirty="0" err="1"/>
              <a:t>trong</a:t>
            </a:r>
            <a:r>
              <a:rPr lang="en-US" dirty="0"/>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18</a:t>
            </a:fld>
            <a:endParaRPr lang="en-US" altLang="en-US" dirty="0"/>
          </a:p>
        </p:txBody>
      </p:sp>
      <p:pic>
        <p:nvPicPr>
          <p:cNvPr id="1239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51944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930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Khai</a:t>
            </a:r>
            <a:r>
              <a:rPr lang="en-US" dirty="0"/>
              <a:t> </a:t>
            </a:r>
            <a:r>
              <a:rPr lang="en-US" dirty="0" err="1"/>
              <a:t>báo</a:t>
            </a:r>
            <a:r>
              <a:rPr lang="en-US" dirty="0"/>
              <a:t> CSS </a:t>
            </a:r>
            <a:r>
              <a:rPr lang="en-US" dirty="0" err="1"/>
              <a:t>ngoài</a:t>
            </a:r>
            <a:r>
              <a:rPr lang="en-US" dirty="0"/>
              <a:t>… </a:t>
            </a:r>
          </a:p>
        </p:txBody>
      </p:sp>
      <p:sp>
        <p:nvSpPr>
          <p:cNvPr id="3" name="Content Placeholder 2"/>
          <p:cNvSpPr>
            <a:spLocks noGrp="1"/>
          </p:cNvSpPr>
          <p:nvPr>
            <p:ph idx="1"/>
          </p:nvPr>
        </p:nvSpPr>
        <p:spPr/>
        <p:txBody>
          <a:bodyPr/>
          <a:lstStyle/>
          <a:p>
            <a:r>
              <a:rPr lang="vi-VN" dirty="0"/>
              <a:t>Các bảng kiểu được định nghĩa và</a:t>
            </a:r>
            <a:br>
              <a:rPr lang="vi-VN" dirty="0"/>
            </a:br>
            <a:r>
              <a:rPr lang="vi-VN" dirty="0"/>
              <a:t>lưu trong tệp có đuôi </a:t>
            </a:r>
            <a:r>
              <a:rPr lang="vi-VN" i="1" dirty="0">
                <a:solidFill>
                  <a:srgbClr val="FF0000"/>
                </a:solidFill>
              </a:rPr>
              <a:t>.css</a:t>
            </a:r>
            <a:r>
              <a:rPr lang="vi-VN" dirty="0"/>
              <a:t>.</a:t>
            </a:r>
            <a:endParaRPr lang="en-US" dirty="0"/>
          </a:p>
          <a:p>
            <a:r>
              <a:rPr lang="vi-VN" dirty="0"/>
              <a:t>Bao hàm tệp .css trong tệp HTML.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19</a:t>
            </a:fld>
            <a:endParaRPr lang="en-US" altLang="en-US" dirty="0"/>
          </a:p>
        </p:txBody>
      </p:sp>
    </p:spTree>
    <p:extLst>
      <p:ext uri="{BB962C8B-B14F-4D97-AF65-F5344CB8AC3E}">
        <p14:creationId xmlns:p14="http://schemas.microsoft.com/office/powerpoint/2010/main" val="3459748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 y="228600"/>
            <a:ext cx="8015288" cy="914400"/>
          </a:xfrm>
        </p:spPr>
        <p:txBody>
          <a:bodyPr/>
          <a:lstStyle/>
          <a:p>
            <a:pPr eaLnBrk="1" hangingPunct="1"/>
            <a:r>
              <a:rPr lang="en-US" altLang="en-US" b="1">
                <a:latin typeface="Times New Roman" pitchFamily="18" charset="0"/>
              </a:rPr>
              <a:t>NỘI DUNG</a:t>
            </a:r>
          </a:p>
        </p:txBody>
      </p:sp>
      <p:grpSp>
        <p:nvGrpSpPr>
          <p:cNvPr id="6147" name="Group 47"/>
          <p:cNvGrpSpPr>
            <a:grpSpLocks/>
          </p:cNvGrpSpPr>
          <p:nvPr/>
        </p:nvGrpSpPr>
        <p:grpSpPr bwMode="auto">
          <a:xfrm>
            <a:off x="533400" y="3352800"/>
            <a:ext cx="8020050" cy="763588"/>
            <a:chOff x="1152" y="1440"/>
            <a:chExt cx="3935" cy="468"/>
          </a:xfrm>
        </p:grpSpPr>
        <p:sp>
          <p:nvSpPr>
            <p:cNvPr id="6183" name="AutoShape 48"/>
            <p:cNvSpPr>
              <a:spLocks noChangeArrowheads="1"/>
            </p:cNvSpPr>
            <p:nvPr/>
          </p:nvSpPr>
          <p:spPr bwMode="gray">
            <a:xfrm>
              <a:off x="1388" y="1475"/>
              <a:ext cx="3699" cy="421"/>
            </a:xfrm>
            <a:prstGeom prst="roundRect">
              <a:avLst>
                <a:gd name="adj" fmla="val 50000"/>
              </a:avLst>
            </a:prstGeom>
            <a:noFill/>
            <a:ln w="381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84" name="Group 49"/>
            <p:cNvGrpSpPr>
              <a:grpSpLocks/>
            </p:cNvGrpSpPr>
            <p:nvPr/>
          </p:nvGrpSpPr>
          <p:grpSpPr bwMode="auto">
            <a:xfrm>
              <a:off x="1152" y="1440"/>
              <a:ext cx="581" cy="468"/>
              <a:chOff x="720" y="960"/>
              <a:chExt cx="987" cy="795"/>
            </a:xfrm>
          </p:grpSpPr>
          <p:sp>
            <p:nvSpPr>
              <p:cNvPr id="6187" name="Oval 50"/>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41011" name="Oval 51"/>
              <p:cNvSpPr>
                <a:spLocks noChangeArrowheads="1"/>
              </p:cNvSpPr>
              <p:nvPr/>
            </p:nvSpPr>
            <p:spPr bwMode="gray">
              <a:xfrm rot="1758052">
                <a:off x="720" y="963"/>
                <a:ext cx="961" cy="764"/>
              </a:xfrm>
              <a:prstGeom prst="ellipse">
                <a:avLst/>
              </a:prstGeom>
              <a:gradFill rotWithShape="1">
                <a:gsLst>
                  <a:gs pos="0">
                    <a:schemeClr val="accent1"/>
                  </a:gs>
                  <a:gs pos="100000">
                    <a:schemeClr val="accent1">
                      <a:gamma/>
                      <a:shade val="46275"/>
                      <a:invGamma/>
                    </a:schemeClr>
                  </a:gs>
                </a:gsLst>
                <a:lin ang="5400000" scaled="1"/>
              </a:gradFill>
              <a:ln w="9525">
                <a:noFill/>
                <a:round/>
                <a:headEnd/>
                <a:tailEnd/>
              </a:ln>
              <a:effectLst/>
            </p:spPr>
            <p:txBody>
              <a:bodyPr wrap="none" anchor="ctr"/>
              <a:lstStyle/>
              <a:p>
                <a:pPr eaLnBrk="1" hangingPunct="1">
                  <a:defRPr/>
                </a:pPr>
                <a:endParaRPr lang="en-US">
                  <a:latin typeface="Arial" charset="0"/>
                </a:endParaRPr>
              </a:p>
            </p:txBody>
          </p:sp>
          <p:sp>
            <p:nvSpPr>
              <p:cNvPr id="6189" name="Oval 5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85" name="Text Box 53"/>
            <p:cNvSpPr txBox="1">
              <a:spLocks noChangeArrowheads="1"/>
            </p:cNvSpPr>
            <p:nvPr/>
          </p:nvSpPr>
          <p:spPr bwMode="gray">
            <a:xfrm>
              <a:off x="1659" y="1531"/>
              <a:ext cx="48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solidFill>
                    <a:srgbClr val="000000"/>
                  </a:solidFill>
                </a:rPr>
                <a:t> DOM</a:t>
              </a:r>
            </a:p>
          </p:txBody>
        </p:sp>
        <p:sp>
          <p:nvSpPr>
            <p:cNvPr id="6186" name="Text Box 54"/>
            <p:cNvSpPr txBox="1">
              <a:spLocks noChangeArrowheads="1"/>
            </p:cNvSpPr>
            <p:nvPr/>
          </p:nvSpPr>
          <p:spPr bwMode="gray">
            <a:xfrm>
              <a:off x="1323" y="1475"/>
              <a:ext cx="28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3.</a:t>
              </a:r>
            </a:p>
          </p:txBody>
        </p:sp>
      </p:grpSp>
      <p:sp>
        <p:nvSpPr>
          <p:cNvPr id="6148" name="Text Box 38"/>
          <p:cNvSpPr txBox="1">
            <a:spLocks noChangeArrowheads="1"/>
          </p:cNvSpPr>
          <p:nvPr/>
        </p:nvSpPr>
        <p:spPr bwMode="gray">
          <a:xfrm>
            <a:off x="2020888" y="5365750"/>
            <a:ext cx="52228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1.</a:t>
            </a:r>
          </a:p>
        </p:txBody>
      </p:sp>
      <p:grpSp>
        <p:nvGrpSpPr>
          <p:cNvPr id="6149" name="Group 135"/>
          <p:cNvGrpSpPr>
            <a:grpSpLocks/>
          </p:cNvGrpSpPr>
          <p:nvPr/>
        </p:nvGrpSpPr>
        <p:grpSpPr bwMode="auto">
          <a:xfrm>
            <a:off x="533400" y="1447800"/>
            <a:ext cx="7618413" cy="763588"/>
            <a:chOff x="576" y="1152"/>
            <a:chExt cx="4674" cy="481"/>
          </a:xfrm>
        </p:grpSpPr>
        <p:sp>
          <p:nvSpPr>
            <p:cNvPr id="6176" name="Text Box 37"/>
            <p:cNvSpPr txBox="1">
              <a:spLocks noChangeArrowheads="1"/>
            </p:cNvSpPr>
            <p:nvPr/>
          </p:nvSpPr>
          <p:spPr bwMode="gray">
            <a:xfrm>
              <a:off x="1200" y="1248"/>
              <a:ext cx="405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t> </a:t>
              </a:r>
              <a:r>
                <a:rPr lang="vi-VN" sz="2400" dirty="0"/>
                <a:t>Bảng định dạng</a:t>
              </a:r>
              <a:r>
                <a:rPr lang="en-US" sz="2400" dirty="0"/>
                <a:t> - </a:t>
              </a:r>
              <a:r>
                <a:rPr lang="vi-VN" sz="2400" b="1" dirty="0"/>
                <a:t>CSS: Cascade Style Sheet </a:t>
              </a:r>
              <a:endParaRPr lang="en-US" altLang="en-US" sz="2400" b="1" dirty="0"/>
            </a:p>
          </p:txBody>
        </p:sp>
        <p:sp>
          <p:nvSpPr>
            <p:cNvPr id="6177" name="AutoShape 40"/>
            <p:cNvSpPr>
              <a:spLocks noChangeArrowheads="1"/>
            </p:cNvSpPr>
            <p:nvPr/>
          </p:nvSpPr>
          <p:spPr bwMode="gray">
            <a:xfrm>
              <a:off x="912" y="1200"/>
              <a:ext cx="4338" cy="433"/>
            </a:xfrm>
            <a:prstGeom prst="roundRect">
              <a:avLst>
                <a:gd name="adj" fmla="val 50000"/>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78" name="Group 33"/>
            <p:cNvGrpSpPr>
              <a:grpSpLocks/>
            </p:cNvGrpSpPr>
            <p:nvPr/>
          </p:nvGrpSpPr>
          <p:grpSpPr bwMode="auto">
            <a:xfrm>
              <a:off x="576" y="1152"/>
              <a:ext cx="681" cy="481"/>
              <a:chOff x="720" y="960"/>
              <a:chExt cx="987" cy="795"/>
            </a:xfrm>
          </p:grpSpPr>
          <p:sp>
            <p:nvSpPr>
              <p:cNvPr id="6180" name="Oval 3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81" name="Oval 35"/>
              <p:cNvSpPr>
                <a:spLocks noChangeArrowheads="1"/>
              </p:cNvSpPr>
              <p:nvPr/>
            </p:nvSpPr>
            <p:spPr bwMode="gray">
              <a:xfrm rot="1758052">
                <a:off x="720" y="960"/>
                <a:ext cx="959" cy="769"/>
              </a:xfrm>
              <a:prstGeom prst="ellipse">
                <a:avLst/>
              </a:prstGeom>
              <a:gradFill rotWithShape="1">
                <a:gsLst>
                  <a:gs pos="0">
                    <a:schemeClr val="tx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82" name="Oval 3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79" name="Text Box 46"/>
            <p:cNvSpPr txBox="1">
              <a:spLocks noChangeArrowheads="1"/>
            </p:cNvSpPr>
            <p:nvPr/>
          </p:nvSpPr>
          <p:spPr bwMode="gray">
            <a:xfrm>
              <a:off x="764" y="1200"/>
              <a:ext cx="3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t>1.</a:t>
              </a:r>
            </a:p>
          </p:txBody>
        </p:sp>
      </p:grpSp>
      <p:grpSp>
        <p:nvGrpSpPr>
          <p:cNvPr id="6150" name="Group 161"/>
          <p:cNvGrpSpPr>
            <a:grpSpLocks/>
          </p:cNvGrpSpPr>
          <p:nvPr/>
        </p:nvGrpSpPr>
        <p:grpSpPr bwMode="auto">
          <a:xfrm>
            <a:off x="533400" y="2362200"/>
            <a:ext cx="7618413" cy="763588"/>
            <a:chOff x="528" y="1728"/>
            <a:chExt cx="4608" cy="481"/>
          </a:xfrm>
        </p:grpSpPr>
        <p:sp>
          <p:nvSpPr>
            <p:cNvPr id="6169" name="AutoShape 40"/>
            <p:cNvSpPr>
              <a:spLocks noChangeArrowheads="1"/>
            </p:cNvSpPr>
            <p:nvPr/>
          </p:nvSpPr>
          <p:spPr bwMode="gray">
            <a:xfrm>
              <a:off x="798" y="1775"/>
              <a:ext cx="4338" cy="433"/>
            </a:xfrm>
            <a:prstGeom prst="roundRect">
              <a:avLst>
                <a:gd name="adj" fmla="val 50000"/>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70" name="Text Box 45"/>
            <p:cNvSpPr txBox="1">
              <a:spLocks noChangeArrowheads="1"/>
            </p:cNvSpPr>
            <p:nvPr/>
          </p:nvSpPr>
          <p:spPr bwMode="gray">
            <a:xfrm>
              <a:off x="1194" y="1841"/>
              <a:ext cx="37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err="1">
                  <a:solidFill>
                    <a:srgbClr val="000000"/>
                  </a:solidFill>
                </a:rPr>
                <a:t>Javascript</a:t>
              </a:r>
              <a:endParaRPr lang="en-US" altLang="en-US" sz="2400" b="1" dirty="0">
                <a:solidFill>
                  <a:srgbClr val="000000"/>
                </a:solidFill>
              </a:endParaRPr>
            </a:p>
          </p:txBody>
        </p:sp>
        <p:grpSp>
          <p:nvGrpSpPr>
            <p:cNvPr id="6171" name="Group 41"/>
            <p:cNvGrpSpPr>
              <a:grpSpLocks/>
            </p:cNvGrpSpPr>
            <p:nvPr/>
          </p:nvGrpSpPr>
          <p:grpSpPr bwMode="auto">
            <a:xfrm>
              <a:off x="528" y="1728"/>
              <a:ext cx="681" cy="481"/>
              <a:chOff x="720" y="960"/>
              <a:chExt cx="987" cy="795"/>
            </a:xfrm>
          </p:grpSpPr>
          <p:sp>
            <p:nvSpPr>
              <p:cNvPr id="6173" name="Oval 4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3" name="Oval 43"/>
              <p:cNvSpPr>
                <a:spLocks noChangeArrowheads="1"/>
              </p:cNvSpPr>
              <p:nvPr/>
            </p:nvSpPr>
            <p:spPr bwMode="gray">
              <a:xfrm rot="1758052">
                <a:off x="720" y="960"/>
                <a:ext cx="959" cy="764"/>
              </a:xfrm>
              <a:prstGeom prst="ellipse">
                <a:avLst/>
              </a:prstGeom>
              <a:gradFill rotWithShape="1">
                <a:gsLst>
                  <a:gs pos="0">
                    <a:schemeClr val="hlink"/>
                  </a:gs>
                  <a:gs pos="100000">
                    <a:schemeClr val="hlink">
                      <a:gamma/>
                      <a:shade val="46275"/>
                      <a:invGamma/>
                    </a:schemeClr>
                  </a:gs>
                </a:gsLst>
                <a:lin ang="5400000" scaled="1"/>
              </a:gradFill>
              <a:ln w="9525">
                <a:noFill/>
                <a:round/>
                <a:headEnd/>
                <a:tailEnd/>
              </a:ln>
              <a:effectLst/>
            </p:spPr>
            <p:txBody>
              <a:bodyPr wrap="none" anchor="ctr"/>
              <a:lstStyle/>
              <a:p>
                <a:pPr eaLnBrk="1" hangingPunct="1">
                  <a:defRPr/>
                </a:pPr>
                <a:endParaRPr lang="en-US">
                  <a:latin typeface="Arial" charset="0"/>
                </a:endParaRPr>
              </a:p>
            </p:txBody>
          </p:sp>
          <p:sp>
            <p:nvSpPr>
              <p:cNvPr id="6175" name="Oval 4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72" name="Text Box 46"/>
            <p:cNvSpPr txBox="1">
              <a:spLocks noChangeArrowheads="1"/>
            </p:cNvSpPr>
            <p:nvPr/>
          </p:nvSpPr>
          <p:spPr bwMode="gray">
            <a:xfrm>
              <a:off x="729" y="1764"/>
              <a:ext cx="3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2.</a:t>
              </a:r>
            </a:p>
          </p:txBody>
        </p:sp>
      </p:grpSp>
      <p:grpSp>
        <p:nvGrpSpPr>
          <p:cNvPr id="6151" name="Group 162"/>
          <p:cNvGrpSpPr>
            <a:grpSpLocks/>
          </p:cNvGrpSpPr>
          <p:nvPr/>
        </p:nvGrpSpPr>
        <p:grpSpPr bwMode="auto">
          <a:xfrm>
            <a:off x="533400" y="4341813"/>
            <a:ext cx="8502650" cy="763587"/>
            <a:chOff x="576" y="1152"/>
            <a:chExt cx="4955" cy="481"/>
          </a:xfrm>
        </p:grpSpPr>
        <p:sp>
          <p:nvSpPr>
            <p:cNvPr id="6162" name="Text Box 37"/>
            <p:cNvSpPr txBox="1">
              <a:spLocks noChangeArrowheads="1"/>
            </p:cNvSpPr>
            <p:nvPr/>
          </p:nvSpPr>
          <p:spPr bwMode="gray">
            <a:xfrm>
              <a:off x="1200" y="1248"/>
              <a:ext cx="4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t> </a:t>
              </a:r>
              <a:r>
                <a:rPr lang="en-US" altLang="en-US" sz="2400" b="1" dirty="0" err="1"/>
                <a:t>Một</a:t>
              </a:r>
              <a:r>
                <a:rPr lang="en-US" altLang="en-US" sz="2400" b="1" dirty="0"/>
                <a:t> </a:t>
              </a:r>
              <a:r>
                <a:rPr lang="en-US" altLang="en-US" sz="2400" b="1" dirty="0" err="1"/>
                <a:t>số</a:t>
              </a:r>
              <a:r>
                <a:rPr lang="en-US" altLang="en-US" sz="2400" b="1" dirty="0"/>
                <a:t> </a:t>
              </a:r>
              <a:r>
                <a:rPr lang="en-US" altLang="en-US" sz="2400" b="1" dirty="0" err="1"/>
                <a:t>vấn</a:t>
              </a:r>
              <a:r>
                <a:rPr lang="en-US" altLang="en-US" sz="2400" b="1" dirty="0"/>
                <a:t> </a:t>
              </a:r>
              <a:r>
                <a:rPr lang="en-US" altLang="en-US" sz="2400" b="1" dirty="0" err="1"/>
                <a:t>đề</a:t>
              </a:r>
              <a:r>
                <a:rPr lang="en-US" altLang="en-US" sz="2400" b="1" dirty="0"/>
                <a:t> </a:t>
              </a:r>
              <a:r>
                <a:rPr lang="en-US" altLang="en-US" sz="2400" b="1" dirty="0" err="1"/>
                <a:t>lưu</a:t>
              </a:r>
              <a:r>
                <a:rPr lang="en-US" altLang="en-US" sz="2400" b="1" dirty="0"/>
                <a:t> ý</a:t>
              </a:r>
            </a:p>
          </p:txBody>
        </p:sp>
        <p:sp>
          <p:nvSpPr>
            <p:cNvPr id="6163" name="AutoShape 40"/>
            <p:cNvSpPr>
              <a:spLocks noChangeArrowheads="1"/>
            </p:cNvSpPr>
            <p:nvPr/>
          </p:nvSpPr>
          <p:spPr bwMode="gray">
            <a:xfrm>
              <a:off x="912" y="1200"/>
              <a:ext cx="4338" cy="433"/>
            </a:xfrm>
            <a:prstGeom prst="roundRect">
              <a:avLst>
                <a:gd name="adj" fmla="val 50000"/>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64" name="Group 33"/>
            <p:cNvGrpSpPr>
              <a:grpSpLocks/>
            </p:cNvGrpSpPr>
            <p:nvPr/>
          </p:nvGrpSpPr>
          <p:grpSpPr bwMode="auto">
            <a:xfrm>
              <a:off x="576" y="1152"/>
              <a:ext cx="681" cy="481"/>
              <a:chOff x="720" y="960"/>
              <a:chExt cx="987" cy="795"/>
            </a:xfrm>
          </p:grpSpPr>
          <p:sp>
            <p:nvSpPr>
              <p:cNvPr id="6166" name="Oval 3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67" name="Oval 35"/>
              <p:cNvSpPr>
                <a:spLocks noChangeArrowheads="1"/>
              </p:cNvSpPr>
              <p:nvPr/>
            </p:nvSpPr>
            <p:spPr bwMode="gray">
              <a:xfrm rot="1758052">
                <a:off x="720" y="960"/>
                <a:ext cx="959" cy="769"/>
              </a:xfrm>
              <a:prstGeom prst="ellipse">
                <a:avLst/>
              </a:prstGeom>
              <a:gradFill rotWithShape="1">
                <a:gsLst>
                  <a:gs pos="0">
                    <a:schemeClr val="tx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68" name="Oval 3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65" name="Text Box 46"/>
            <p:cNvSpPr txBox="1">
              <a:spLocks noChangeArrowheads="1"/>
            </p:cNvSpPr>
            <p:nvPr/>
          </p:nvSpPr>
          <p:spPr bwMode="gray">
            <a:xfrm>
              <a:off x="764" y="1200"/>
              <a:ext cx="3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t>4.</a:t>
              </a:r>
            </a:p>
          </p:txBody>
        </p:sp>
      </p:grpSp>
      <p:pic>
        <p:nvPicPr>
          <p:cNvPr id="6153" name="Picture 1028" descr="C:\Program Files\Common Files\Microsoft Shared\Clipart\cagcat50\bd06663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8238" y="5427663"/>
            <a:ext cx="1547812"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fld id="{C5003543-94F0-4128-A720-9BF69CC3CFA1}" type="slidenum">
              <a:rPr lang="en-US" altLang="en-US" sz="1200" smtClean="0">
                <a:latin typeface="Arial Black" pitchFamily="34" charset="0"/>
              </a:rPr>
              <a:pPr>
                <a:spcBef>
                  <a:spcPct val="0"/>
                </a:spcBef>
                <a:buClrTx/>
                <a:buSzTx/>
                <a:buFontTx/>
                <a:buNone/>
              </a:pPr>
              <a:t>2</a:t>
            </a:fld>
            <a:endParaRPr lang="en-US" altLang="en-US" sz="1200">
              <a:latin typeface="Arial Black"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CSS </a:t>
            </a:r>
            <a:r>
              <a:rPr lang="en-US" dirty="0" err="1"/>
              <a:t>ngoài</a:t>
            </a:r>
            <a:r>
              <a:rPr lang="en-US" dirty="0"/>
              <a:t>: style</a:t>
            </a:r>
            <a:r>
              <a:rPr lang="en-US" b="1" dirty="0">
                <a:solidFill>
                  <a:srgbClr val="FFFF00"/>
                </a:solidFill>
              </a:rPr>
              <a:t>.css…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20</a:t>
            </a:fld>
            <a:endParaRPr lang="en-US" altLang="en-US" dirty="0"/>
          </a:p>
        </p:txBody>
      </p:sp>
      <p:pic>
        <p:nvPicPr>
          <p:cNvPr id="1228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05328"/>
            <a:ext cx="7602583" cy="5452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581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Bao</a:t>
            </a:r>
            <a:r>
              <a:rPr lang="en-US" dirty="0"/>
              <a:t> </a:t>
            </a:r>
            <a:r>
              <a:rPr lang="en-US" dirty="0" err="1"/>
              <a:t>hàm</a:t>
            </a:r>
            <a:r>
              <a:rPr lang="en-US" dirty="0"/>
              <a:t> CSS </a:t>
            </a:r>
            <a:r>
              <a:rPr lang="en-US" dirty="0" err="1"/>
              <a:t>ngoài</a:t>
            </a:r>
            <a:r>
              <a:rPr lang="en-US" dirty="0"/>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21</a:t>
            </a:fld>
            <a:endParaRPr lang="en-US" altLang="en-US" dirty="0"/>
          </a:p>
        </p:txBody>
      </p:sp>
      <p:pic>
        <p:nvPicPr>
          <p:cNvPr id="1218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249765"/>
            <a:ext cx="7738516" cy="5532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9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Nối các bảng định dạng </a:t>
            </a:r>
            <a:endParaRPr lang="en-US" dirty="0"/>
          </a:p>
        </p:txBody>
      </p:sp>
      <p:sp>
        <p:nvSpPr>
          <p:cNvPr id="3" name="Content Placeholder 2"/>
          <p:cNvSpPr>
            <a:spLocks noGrp="1"/>
          </p:cNvSpPr>
          <p:nvPr>
            <p:ph idx="1"/>
          </p:nvPr>
        </p:nvSpPr>
        <p:spPr>
          <a:xfrm>
            <a:off x="304800" y="1295400"/>
            <a:ext cx="8686800" cy="5562600"/>
          </a:xfrm>
          <a:solidFill>
            <a:schemeClr val="bg1"/>
          </a:solidFill>
        </p:spPr>
        <p:txBody>
          <a:bodyPr/>
          <a:lstStyle/>
          <a:p>
            <a:r>
              <a:rPr lang="vi-VN" sz="3000" dirty="0"/>
              <a:t>Khi có nhiều bảng định dạng cùng chọn một đối</a:t>
            </a:r>
            <a:r>
              <a:rPr lang="en-US" sz="3000" dirty="0"/>
              <a:t> </a:t>
            </a:r>
            <a:r>
              <a:rPr lang="vi-VN" sz="3000" dirty="0"/>
              <a:t>tượng HTML, đối tượng HTML sẽ được định dạng bởi</a:t>
            </a:r>
            <a:r>
              <a:rPr lang="en-US" sz="3000" dirty="0"/>
              <a:t> </a:t>
            </a:r>
            <a:r>
              <a:rPr lang="vi-VN" sz="3000" dirty="0"/>
              <a:t>VSS (như một bảng định dạng ảo được tạo bằng cách</a:t>
            </a:r>
            <a:r>
              <a:rPr lang="en-US" sz="3000" dirty="0"/>
              <a:t> </a:t>
            </a:r>
            <a:r>
              <a:rPr lang="vi-VN" sz="3000" dirty="0"/>
              <a:t>nối các bảng định dạng):</a:t>
            </a:r>
            <a:endParaRPr lang="en-US" sz="3000" dirty="0"/>
          </a:p>
          <a:p>
            <a:pPr lvl="1"/>
            <a:r>
              <a:rPr lang="vi-VN" sz="2700" dirty="0"/>
              <a:t>VSS = Các thuộc tính của SS nội tuyến</a:t>
            </a:r>
            <a:endParaRPr lang="en-US" sz="2700" dirty="0"/>
          </a:p>
          <a:p>
            <a:pPr lvl="1"/>
            <a:r>
              <a:rPr lang="vi-VN" sz="2700" dirty="0"/>
              <a:t>VSS += Các thuộc tính của SS trong không có trong VSS</a:t>
            </a:r>
            <a:endParaRPr lang="en-US" sz="2700" dirty="0"/>
          </a:p>
          <a:p>
            <a:pPr lvl="1"/>
            <a:r>
              <a:rPr lang="vi-VN" sz="2700" dirty="0"/>
              <a:t>VSS += Các thuộc tính của SS ngoài không có trong VSS</a:t>
            </a:r>
            <a:endParaRPr lang="en-US" sz="2700" dirty="0"/>
          </a:p>
          <a:p>
            <a:pPr lvl="1"/>
            <a:r>
              <a:rPr lang="vi-VN" sz="2700" dirty="0"/>
              <a:t>VSS += Các thuộc tính mặc định của trình duyệt không có</a:t>
            </a:r>
            <a:r>
              <a:rPr lang="en-US" sz="2700" dirty="0"/>
              <a:t> </a:t>
            </a:r>
            <a:r>
              <a:rPr lang="vi-VN" sz="2700" dirty="0"/>
              <a:t>trong VSS </a:t>
            </a:r>
            <a:endParaRPr lang="en-US" sz="27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22</a:t>
            </a:fld>
            <a:endParaRPr lang="en-US" altLang="en-US" dirty="0"/>
          </a:p>
        </p:txBody>
      </p:sp>
    </p:spTree>
    <p:extLst>
      <p:ext uri="{BB962C8B-B14F-4D97-AF65-F5344CB8AC3E}">
        <p14:creationId xmlns:p14="http://schemas.microsoft.com/office/powerpoint/2010/main" val="1808223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3" y="228600"/>
            <a:ext cx="8948737" cy="914400"/>
          </a:xfrm>
        </p:spPr>
        <p:txBody>
          <a:bodyPr/>
          <a:lstStyle/>
          <a:p>
            <a:r>
              <a:rPr lang="vi-VN" sz="3800" dirty="0"/>
              <a:t>Hiển thị đối tượng tài liệu – Box</a:t>
            </a:r>
            <a:r>
              <a:rPr lang="en-US" sz="3800" dirty="0"/>
              <a:t> </a:t>
            </a:r>
            <a:r>
              <a:rPr lang="vi-VN" sz="3800" dirty="0"/>
              <a:t>model </a:t>
            </a:r>
            <a:endParaRPr lang="en-US" sz="3800" dirty="0"/>
          </a:p>
        </p:txBody>
      </p:sp>
      <p:sp>
        <p:nvSpPr>
          <p:cNvPr id="3" name="Content Placeholder 2"/>
          <p:cNvSpPr>
            <a:spLocks noGrp="1"/>
          </p:cNvSpPr>
          <p:nvPr>
            <p:ph idx="1"/>
          </p:nvPr>
        </p:nvSpPr>
        <p:spPr/>
        <p:txBody>
          <a:bodyPr/>
          <a:lstStyle/>
          <a:p>
            <a:r>
              <a:rPr lang="vi-VN" dirty="0"/>
              <a:t>Mỗi đối tượng tài liệu được hiển thị trong một vùng hình chữ nhật (box model) </a:t>
            </a:r>
            <a:br>
              <a:rPr lang="vi-VN" dirty="0"/>
            </a:b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23</a:t>
            </a:fld>
            <a:endParaRPr lang="en-US" altLang="en-US" dirty="0"/>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819400"/>
            <a:ext cx="8637620" cy="4017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665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Hiển thị đối tượng tài liệu – Box</a:t>
            </a:r>
            <a:br>
              <a:rPr lang="vi-VN" dirty="0"/>
            </a:br>
            <a:r>
              <a:rPr lang="vi-VN" dirty="0"/>
              <a:t>model - Vùng hiển thị nội dung </a:t>
            </a:r>
            <a:endParaRPr lang="en-US" dirty="0"/>
          </a:p>
        </p:txBody>
      </p:sp>
      <p:sp>
        <p:nvSpPr>
          <p:cNvPr id="3" name="Content Placeholder 2"/>
          <p:cNvSpPr>
            <a:spLocks noGrp="1"/>
          </p:cNvSpPr>
          <p:nvPr>
            <p:ph idx="1"/>
          </p:nvPr>
        </p:nvSpPr>
        <p:spPr>
          <a:xfrm>
            <a:off x="304800" y="1295400"/>
            <a:ext cx="8686800" cy="5562600"/>
          </a:xfrm>
          <a:solidFill>
            <a:schemeClr val="bg1"/>
          </a:solidFill>
        </p:spPr>
        <p:txBody>
          <a:bodyPr/>
          <a:lstStyle/>
          <a:p>
            <a:r>
              <a:rPr lang="vi-VN" dirty="0"/>
              <a:t>Chiều cao và chiều rộng vùng hiển thị nội dung của</a:t>
            </a:r>
            <a:r>
              <a:rPr lang="en-US" dirty="0"/>
              <a:t> </a:t>
            </a:r>
            <a:r>
              <a:rPr lang="vi-VN" dirty="0"/>
              <a:t>đối tượng tài liệu thường được tính toán tự động để</a:t>
            </a:r>
            <a:r>
              <a:rPr lang="en-US" dirty="0"/>
              <a:t> </a:t>
            </a:r>
            <a:r>
              <a:rPr lang="vi-VN" dirty="0"/>
              <a:t>toàn bộ nội dung được nhìn thấy</a:t>
            </a:r>
            <a:endParaRPr lang="en-US" dirty="0"/>
          </a:p>
          <a:p>
            <a:r>
              <a:rPr lang="vi-VN" dirty="0"/>
              <a:t>nhưng có thể ấn định bằng các thuộc tính</a:t>
            </a:r>
            <a:br>
              <a:rPr lang="vi-VN" dirty="0"/>
            </a:br>
            <a:r>
              <a:rPr lang="vi-VN" dirty="0">
                <a:solidFill>
                  <a:srgbClr val="0070C0"/>
                </a:solidFill>
              </a:rPr>
              <a:t>– width, height</a:t>
            </a:r>
            <a:br>
              <a:rPr lang="vi-VN" dirty="0">
                <a:solidFill>
                  <a:srgbClr val="0070C0"/>
                </a:solidFill>
              </a:rPr>
            </a:br>
            <a:r>
              <a:rPr lang="vi-VN" dirty="0">
                <a:solidFill>
                  <a:srgbClr val="0070C0"/>
                </a:solidFill>
              </a:rPr>
              <a:t>– max-width, max-height, min-width, min-height</a:t>
            </a:r>
            <a:r>
              <a:rPr lang="en-US" dirty="0">
                <a:solidFill>
                  <a:srgbClr val="0070C0"/>
                </a:solidFill>
              </a:rPr>
              <a:t> </a:t>
            </a:r>
          </a:p>
          <a:p>
            <a:pPr marL="0" indent="0">
              <a:buNone/>
            </a:pPr>
            <a:r>
              <a:rPr lang="en-US" dirty="0"/>
              <a:t>    </a:t>
            </a:r>
            <a:r>
              <a:rPr lang="vi-VN" dirty="0"/>
              <a:t>với giá trị được xác định bằng độ dài (pixel, pt, …) hoặc phần</a:t>
            </a:r>
            <a:r>
              <a:rPr lang="en-US" dirty="0"/>
              <a:t> </a:t>
            </a:r>
            <a:r>
              <a:rPr lang="vi-VN" dirty="0"/>
              <a:t>trăm so với đối tượng chứa</a:t>
            </a:r>
            <a:br>
              <a:rPr lang="vi-VN" dirty="0"/>
            </a:br>
            <a:r>
              <a:rPr lang="en-US" dirty="0"/>
              <a:t>    </a:t>
            </a:r>
            <a:r>
              <a:rPr lang="vi-VN" dirty="0">
                <a:solidFill>
                  <a:srgbClr val="0070C0"/>
                </a:solidFill>
              </a:rPr>
              <a:t>Ví dụ width:50%; height:10px; </a:t>
            </a:r>
            <a:endParaRPr lang="en-US" dirty="0">
              <a:solidFill>
                <a:srgbClr val="0070C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24</a:t>
            </a:fld>
            <a:endParaRPr lang="en-US" altLang="en-US" dirty="0"/>
          </a:p>
        </p:txBody>
      </p:sp>
    </p:spTree>
    <p:extLst>
      <p:ext uri="{BB962C8B-B14F-4D97-AF65-F5344CB8AC3E}">
        <p14:creationId xmlns:p14="http://schemas.microsoft.com/office/powerpoint/2010/main" val="2328334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Hiển thị đối tượng tài liệu – Box</a:t>
            </a:r>
            <a:br>
              <a:rPr lang="vi-VN" dirty="0"/>
            </a:br>
            <a:r>
              <a:rPr lang="vi-VN" dirty="0"/>
              <a:t>model - Vùng đệm </a:t>
            </a:r>
            <a:endParaRPr lang="en-US" dirty="0"/>
          </a:p>
        </p:txBody>
      </p:sp>
      <p:sp>
        <p:nvSpPr>
          <p:cNvPr id="3" name="Content Placeholder 2"/>
          <p:cNvSpPr>
            <a:spLocks noGrp="1"/>
          </p:cNvSpPr>
          <p:nvPr>
            <p:ph idx="1"/>
          </p:nvPr>
        </p:nvSpPr>
        <p:spPr>
          <a:xfrm>
            <a:off x="304800" y="1447800"/>
            <a:ext cx="8686800" cy="5410200"/>
          </a:xfrm>
          <a:solidFill>
            <a:schemeClr val="bg1"/>
          </a:solidFill>
        </p:spPr>
        <p:txBody>
          <a:bodyPr/>
          <a:lstStyle/>
          <a:p>
            <a:r>
              <a:rPr lang="vi-VN" sz="3000" dirty="0"/>
              <a:t>Vùng đệm là vùng trống nằm giữa vùng hiển thị nội dung</a:t>
            </a:r>
            <a:r>
              <a:rPr lang="en-US" sz="3000" dirty="0"/>
              <a:t> </a:t>
            </a:r>
            <a:r>
              <a:rPr lang="vi-VN" sz="3000" dirty="0"/>
              <a:t>và đường viền, được xác định bởi các thuộc tính</a:t>
            </a:r>
            <a:br>
              <a:rPr lang="vi-VN" dirty="0"/>
            </a:br>
            <a:r>
              <a:rPr lang="vi-VN" sz="2600" dirty="0">
                <a:solidFill>
                  <a:srgbClr val="0070C0"/>
                </a:solidFill>
              </a:rPr>
              <a:t>padding-top</a:t>
            </a:r>
            <a:r>
              <a:rPr lang="en-US" sz="2600" dirty="0">
                <a:solidFill>
                  <a:srgbClr val="0070C0"/>
                </a:solidFill>
              </a:rPr>
              <a:t>, </a:t>
            </a:r>
            <a:r>
              <a:rPr lang="vi-VN" sz="2600" dirty="0">
                <a:solidFill>
                  <a:srgbClr val="0070C0"/>
                </a:solidFill>
              </a:rPr>
              <a:t>padding-bottom</a:t>
            </a:r>
            <a:r>
              <a:rPr lang="en-US" sz="2600" dirty="0">
                <a:solidFill>
                  <a:srgbClr val="0070C0"/>
                </a:solidFill>
              </a:rPr>
              <a:t>, </a:t>
            </a:r>
            <a:r>
              <a:rPr lang="vi-VN" sz="2600" dirty="0">
                <a:solidFill>
                  <a:srgbClr val="0070C0"/>
                </a:solidFill>
              </a:rPr>
              <a:t>padding-right</a:t>
            </a:r>
            <a:r>
              <a:rPr lang="en-US" sz="2600" dirty="0">
                <a:solidFill>
                  <a:srgbClr val="0070C0"/>
                </a:solidFill>
              </a:rPr>
              <a:t>, </a:t>
            </a:r>
            <a:r>
              <a:rPr lang="vi-VN" sz="2600" dirty="0">
                <a:solidFill>
                  <a:srgbClr val="0070C0"/>
                </a:solidFill>
              </a:rPr>
              <a:t>padding-left</a:t>
            </a:r>
            <a:br>
              <a:rPr lang="vi-VN" sz="2600" dirty="0">
                <a:solidFill>
                  <a:srgbClr val="0070C0"/>
                </a:solidFill>
              </a:rPr>
            </a:br>
            <a:r>
              <a:rPr lang="vi-VN" sz="3000" dirty="0"/>
              <a:t>với giá trị tính theo chiều dài hoặc phần trăm.</a:t>
            </a:r>
            <a:endParaRPr lang="en-US" sz="3000" dirty="0"/>
          </a:p>
          <a:p>
            <a:r>
              <a:rPr lang="vi-VN" sz="3000" dirty="0"/>
              <a:t>Viết tắt:</a:t>
            </a:r>
            <a:br>
              <a:rPr lang="vi-VN" dirty="0"/>
            </a:br>
            <a:r>
              <a:rPr lang="vi-VN" sz="2600" dirty="0">
                <a:solidFill>
                  <a:srgbClr val="0070C0"/>
                </a:solidFill>
              </a:rPr>
              <a:t>padding: top right bottom left</a:t>
            </a:r>
            <a:br>
              <a:rPr lang="vi-VN" sz="2600" dirty="0">
                <a:solidFill>
                  <a:srgbClr val="0070C0"/>
                </a:solidFill>
              </a:rPr>
            </a:br>
            <a:r>
              <a:rPr lang="vi-VN" sz="2600" dirty="0">
                <a:solidFill>
                  <a:srgbClr val="0070C0"/>
                </a:solidFill>
              </a:rPr>
              <a:t>padding: top right(left) bottom</a:t>
            </a:r>
            <a:br>
              <a:rPr lang="vi-VN" sz="2600" dirty="0">
                <a:solidFill>
                  <a:srgbClr val="0070C0"/>
                </a:solidFill>
              </a:rPr>
            </a:br>
            <a:r>
              <a:rPr lang="vi-VN" sz="2600" dirty="0">
                <a:solidFill>
                  <a:srgbClr val="0070C0"/>
                </a:solidFill>
              </a:rPr>
              <a:t>padding: top(bottom) right(left)</a:t>
            </a:r>
            <a:br>
              <a:rPr lang="vi-VN" sz="2600" dirty="0">
                <a:solidFill>
                  <a:srgbClr val="0070C0"/>
                </a:solidFill>
              </a:rPr>
            </a:br>
            <a:r>
              <a:rPr lang="vi-VN" sz="2600" dirty="0">
                <a:solidFill>
                  <a:srgbClr val="0070C0"/>
                </a:solidFill>
              </a:rPr>
              <a:t>padding: top(right, bottom, left) </a:t>
            </a:r>
            <a:endParaRPr lang="en-US" sz="2600" dirty="0">
              <a:solidFill>
                <a:srgbClr val="0070C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25</a:t>
            </a:fld>
            <a:endParaRPr lang="en-US" altLang="en-US" dirty="0"/>
          </a:p>
        </p:txBody>
      </p:sp>
    </p:spTree>
    <p:extLst>
      <p:ext uri="{BB962C8B-B14F-4D97-AF65-F5344CB8AC3E}">
        <p14:creationId xmlns:p14="http://schemas.microsoft.com/office/powerpoint/2010/main" val="62397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Hiển thị đối tượng tài liệu – Box</a:t>
            </a:r>
            <a:br>
              <a:rPr lang="vi-VN" dirty="0"/>
            </a:br>
            <a:r>
              <a:rPr lang="vi-VN" dirty="0"/>
              <a:t>model - Viền </a:t>
            </a:r>
            <a:endParaRPr lang="en-US" dirty="0"/>
          </a:p>
        </p:txBody>
      </p:sp>
      <p:sp>
        <p:nvSpPr>
          <p:cNvPr id="3" name="Content Placeholder 2"/>
          <p:cNvSpPr>
            <a:spLocks noGrp="1"/>
          </p:cNvSpPr>
          <p:nvPr>
            <p:ph idx="1"/>
          </p:nvPr>
        </p:nvSpPr>
        <p:spPr>
          <a:xfrm>
            <a:off x="609600" y="1600200"/>
            <a:ext cx="8229600" cy="4419600"/>
          </a:xfrm>
        </p:spPr>
        <p:txBody>
          <a:bodyPr/>
          <a:lstStyle/>
          <a:p>
            <a:pPr marL="0" indent="0">
              <a:buNone/>
            </a:pPr>
            <a:r>
              <a:rPr lang="en-US" b="1" dirty="0">
                <a:solidFill>
                  <a:srgbClr val="0070C0"/>
                </a:solidFill>
              </a:rPr>
              <a:t>• border-[side-]style:</a:t>
            </a:r>
            <a:br>
              <a:rPr lang="en-US" dirty="0">
                <a:solidFill>
                  <a:srgbClr val="0070C0"/>
                </a:solidFill>
              </a:rPr>
            </a:br>
            <a:r>
              <a:rPr lang="en-US" dirty="0">
                <a:solidFill>
                  <a:srgbClr val="0070C0"/>
                </a:solidFill>
              </a:rPr>
              <a:t>   none/solid/dashed/dotted/double/groove/</a:t>
            </a:r>
          </a:p>
          <a:p>
            <a:pPr marL="0" indent="0">
              <a:buNone/>
            </a:pPr>
            <a:r>
              <a:rPr lang="en-US" dirty="0">
                <a:solidFill>
                  <a:srgbClr val="0070C0"/>
                </a:solidFill>
              </a:rPr>
              <a:t>   ridge/inset/outset/hidden</a:t>
            </a:r>
            <a:br>
              <a:rPr lang="en-US" dirty="0">
                <a:solidFill>
                  <a:srgbClr val="0070C0"/>
                </a:solidFill>
              </a:rPr>
            </a:br>
            <a:r>
              <a:rPr lang="en-US" b="1" dirty="0">
                <a:solidFill>
                  <a:srgbClr val="0070C0"/>
                </a:solidFill>
              </a:rPr>
              <a:t>• border- [side-]width:</a:t>
            </a:r>
            <a:br>
              <a:rPr lang="en-US" dirty="0">
                <a:solidFill>
                  <a:srgbClr val="0070C0"/>
                </a:solidFill>
              </a:rPr>
            </a:br>
            <a:r>
              <a:rPr lang="en-US" dirty="0">
                <a:solidFill>
                  <a:srgbClr val="0070C0"/>
                </a:solidFill>
              </a:rPr>
              <a:t>   thin/medium/thick/#</a:t>
            </a:r>
            <a:r>
              <a:rPr lang="en-US" dirty="0" err="1">
                <a:solidFill>
                  <a:srgbClr val="0070C0"/>
                </a:solidFill>
              </a:rPr>
              <a:t>px</a:t>
            </a:r>
            <a:br>
              <a:rPr lang="en-US" dirty="0">
                <a:solidFill>
                  <a:srgbClr val="0070C0"/>
                </a:solidFill>
              </a:rPr>
            </a:br>
            <a:r>
              <a:rPr lang="en-US" b="1" dirty="0">
                <a:solidFill>
                  <a:srgbClr val="0070C0"/>
                </a:solidFill>
              </a:rPr>
              <a:t>• border- [side-]color: </a:t>
            </a:r>
            <a:r>
              <a:rPr lang="en-US" dirty="0">
                <a:solidFill>
                  <a:srgbClr val="0070C0"/>
                </a:solidFill>
              </a:rPr>
              <a:t>color-value</a:t>
            </a:r>
            <a:br>
              <a:rPr lang="en-US" dirty="0">
                <a:solidFill>
                  <a:srgbClr val="0070C0"/>
                </a:solidFill>
              </a:rPr>
            </a:br>
            <a:r>
              <a:rPr lang="en-US" b="1" dirty="0">
                <a:solidFill>
                  <a:srgbClr val="0070C0"/>
                </a:solidFill>
              </a:rPr>
              <a:t>• border[-side]: </a:t>
            </a:r>
            <a:r>
              <a:rPr lang="en-US" dirty="0">
                <a:solidFill>
                  <a:srgbClr val="0070C0"/>
                </a:solidFill>
              </a:rPr>
              <a:t>style width color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26</a:t>
            </a:fld>
            <a:endParaRPr lang="en-US" altLang="en-US" dirty="0"/>
          </a:p>
        </p:txBody>
      </p:sp>
    </p:spTree>
    <p:extLst>
      <p:ext uri="{BB962C8B-B14F-4D97-AF65-F5344CB8AC3E}">
        <p14:creationId xmlns:p14="http://schemas.microsoft.com/office/powerpoint/2010/main" val="2791509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Hiển thị đối tượng tài liệu: Box</a:t>
            </a:r>
            <a:br>
              <a:rPr lang="vi-VN" dirty="0"/>
            </a:br>
            <a:r>
              <a:rPr lang="vi-VN" dirty="0"/>
              <a:t>model - Lề </a:t>
            </a:r>
            <a:endParaRPr lang="en-US" dirty="0"/>
          </a:p>
        </p:txBody>
      </p:sp>
      <p:sp>
        <p:nvSpPr>
          <p:cNvPr id="3" name="Content Placeholder 2"/>
          <p:cNvSpPr>
            <a:spLocks noGrp="1"/>
          </p:cNvSpPr>
          <p:nvPr>
            <p:ph idx="1"/>
          </p:nvPr>
        </p:nvSpPr>
        <p:spPr/>
        <p:txBody>
          <a:bodyPr/>
          <a:lstStyle/>
          <a:p>
            <a:r>
              <a:rPr lang="en-US" dirty="0" err="1"/>
              <a:t>Lề</a:t>
            </a:r>
            <a:r>
              <a:rPr lang="en-US" dirty="0"/>
              <a:t> </a:t>
            </a:r>
            <a:r>
              <a:rPr lang="en-US" dirty="0" err="1"/>
              <a:t>là</a:t>
            </a:r>
            <a:r>
              <a:rPr lang="en-US" dirty="0"/>
              <a:t> </a:t>
            </a:r>
            <a:r>
              <a:rPr lang="en-US" dirty="0" err="1"/>
              <a:t>khoảng</a:t>
            </a:r>
            <a:r>
              <a:rPr lang="en-US" dirty="0"/>
              <a:t> </a:t>
            </a:r>
            <a:r>
              <a:rPr lang="en-US" dirty="0" err="1"/>
              <a:t>trống</a:t>
            </a:r>
            <a:r>
              <a:rPr lang="en-US" dirty="0"/>
              <a:t> </a:t>
            </a:r>
            <a:r>
              <a:rPr lang="en-US" dirty="0" err="1"/>
              <a:t>bao</a:t>
            </a:r>
            <a:r>
              <a:rPr lang="en-US" dirty="0"/>
              <a:t> </a:t>
            </a:r>
            <a:r>
              <a:rPr lang="en-US" dirty="0" err="1"/>
              <a:t>bên</a:t>
            </a:r>
            <a:r>
              <a:rPr lang="en-US" dirty="0"/>
              <a:t> </a:t>
            </a:r>
            <a:r>
              <a:rPr lang="en-US" dirty="0" err="1"/>
              <a:t>ngoài</a:t>
            </a:r>
            <a:endParaRPr lang="en-US" dirty="0"/>
          </a:p>
          <a:p>
            <a:r>
              <a:rPr lang="en-US" b="1" dirty="0"/>
              <a:t>margin[-side]: </a:t>
            </a:r>
            <a:r>
              <a:rPr lang="en-US" dirty="0"/>
              <a:t>auto/inherit/#</a:t>
            </a:r>
          </a:p>
          <a:p>
            <a:pPr marL="0" indent="0">
              <a:buNone/>
            </a:pPr>
            <a:r>
              <a:rPr lang="en-US" dirty="0"/>
              <a:t>   %/#</a:t>
            </a:r>
            <a:r>
              <a:rPr lang="en-US" dirty="0" err="1"/>
              <a:t>leng</a:t>
            </a:r>
            <a:r>
              <a:rPr lang="en-US" dirty="0"/>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27</a:t>
            </a:fld>
            <a:endParaRPr lang="en-US" altLang="en-US" dirty="0"/>
          </a:p>
        </p:txBody>
      </p:sp>
    </p:spTree>
    <p:extLst>
      <p:ext uri="{BB962C8B-B14F-4D97-AF65-F5344CB8AC3E}">
        <p14:creationId xmlns:p14="http://schemas.microsoft.com/office/powerpoint/2010/main" val="3295071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872537" cy="914400"/>
          </a:xfrm>
        </p:spPr>
        <p:txBody>
          <a:bodyPr/>
          <a:lstStyle/>
          <a:p>
            <a:r>
              <a:rPr lang="vi-VN" dirty="0"/>
              <a:t>Hiển thị đối tượng tài liệu: Tính chất </a:t>
            </a:r>
            <a:endParaRPr lang="en-US" dirty="0"/>
          </a:p>
        </p:txBody>
      </p:sp>
      <p:sp>
        <p:nvSpPr>
          <p:cNvPr id="3" name="Content Placeholder 2"/>
          <p:cNvSpPr>
            <a:spLocks noGrp="1"/>
          </p:cNvSpPr>
          <p:nvPr>
            <p:ph idx="1"/>
          </p:nvPr>
        </p:nvSpPr>
        <p:spPr/>
        <p:txBody>
          <a:bodyPr/>
          <a:lstStyle/>
          <a:p>
            <a:r>
              <a:rPr lang="vi-VN" dirty="0"/>
              <a:t>Kiểu hiển thị</a:t>
            </a:r>
            <a:endParaRPr lang="en-US" dirty="0"/>
          </a:p>
          <a:p>
            <a:pPr lvl="1"/>
            <a:r>
              <a:rPr lang="vi-VN" dirty="0">
                <a:solidFill>
                  <a:srgbClr val="0070C0"/>
                </a:solidFill>
              </a:rPr>
              <a:t>display: none/inline/block;</a:t>
            </a:r>
          </a:p>
          <a:p>
            <a:r>
              <a:rPr lang="vi-VN" dirty="0"/>
              <a:t>Khả năng nhìn thấy</a:t>
            </a:r>
          </a:p>
          <a:p>
            <a:pPr lvl="1"/>
            <a:r>
              <a:rPr lang="vi-VN" dirty="0">
                <a:solidFill>
                  <a:srgbClr val="0070C0"/>
                </a:solidFill>
              </a:rPr>
              <a:t>visibility: hidden;</a:t>
            </a:r>
          </a:p>
          <a:p>
            <a:r>
              <a:rPr lang="vi-VN" dirty="0"/>
              <a:t>Độ trong suốt</a:t>
            </a:r>
          </a:p>
          <a:p>
            <a:pPr lvl="1"/>
            <a:r>
              <a:rPr lang="vi-VN" dirty="0">
                <a:solidFill>
                  <a:srgbClr val="0070C0"/>
                </a:solidFill>
              </a:rPr>
              <a:t>opacity: 0.4;</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28</a:t>
            </a:fld>
            <a:endParaRPr lang="en-US" altLang="en-US" dirty="0"/>
          </a:p>
        </p:txBody>
      </p:sp>
      <p:pic>
        <p:nvPicPr>
          <p:cNvPr id="1095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8287" y="1362075"/>
            <a:ext cx="3290913"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883" y="3810000"/>
            <a:ext cx="3286317"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08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Vị trí hiển thị đối tượng </a:t>
            </a:r>
            <a:endParaRPr lang="en-US" dirty="0"/>
          </a:p>
        </p:txBody>
      </p:sp>
      <p:sp>
        <p:nvSpPr>
          <p:cNvPr id="3" name="Content Placeholder 2"/>
          <p:cNvSpPr>
            <a:spLocks noGrp="1"/>
          </p:cNvSpPr>
          <p:nvPr>
            <p:ph idx="1"/>
          </p:nvPr>
        </p:nvSpPr>
        <p:spPr>
          <a:xfrm>
            <a:off x="304800" y="1371600"/>
            <a:ext cx="8534400" cy="4419600"/>
          </a:xfrm>
          <a:solidFill>
            <a:schemeClr val="bg1"/>
          </a:solidFill>
        </p:spPr>
        <p:txBody>
          <a:bodyPr/>
          <a:lstStyle/>
          <a:p>
            <a:r>
              <a:rPr lang="vi-VN" b="1" dirty="0">
                <a:solidFill>
                  <a:srgbClr val="FF0000"/>
                </a:solidFill>
              </a:rPr>
              <a:t>position:static</a:t>
            </a:r>
            <a:endParaRPr lang="en-US" b="1" dirty="0">
              <a:solidFill>
                <a:srgbClr val="FF0000"/>
              </a:solidFill>
            </a:endParaRPr>
          </a:p>
          <a:p>
            <a:pPr lvl="1"/>
            <a:r>
              <a:rPr lang="vi-VN" sz="2200" dirty="0"/>
              <a:t>Các đối tượng liên tiếp nhau được hiển thị</a:t>
            </a:r>
            <a:r>
              <a:rPr lang="en-US" sz="2200" dirty="0"/>
              <a:t> </a:t>
            </a:r>
            <a:r>
              <a:rPr lang="vi-VN" sz="2200" dirty="0"/>
              <a:t>theo </a:t>
            </a:r>
            <a:r>
              <a:rPr lang="vi-VN" sz="2200" dirty="0">
                <a:solidFill>
                  <a:srgbClr val="0070C0"/>
                </a:solidFill>
              </a:rPr>
              <a:t>luồng bình thường (normal flow), </a:t>
            </a:r>
            <a:r>
              <a:rPr lang="vi-VN" sz="2200" dirty="0"/>
              <a:t>tức là</a:t>
            </a:r>
            <a:r>
              <a:rPr lang="en-US" sz="2200" dirty="0"/>
              <a:t> </a:t>
            </a:r>
            <a:r>
              <a:rPr lang="vi-VN" sz="2200" dirty="0"/>
              <a:t>cạnh nhau từ trái sang phải rồi từ trên</a:t>
            </a:r>
            <a:r>
              <a:rPr lang="en-US" sz="2200" dirty="0"/>
              <a:t> </a:t>
            </a:r>
            <a:r>
              <a:rPr lang="vi-VN" sz="2200" dirty="0"/>
              <a:t>xuống dưới (đối tượng có kiểu hiển thị block không</a:t>
            </a:r>
            <a:r>
              <a:rPr lang="en-US" sz="2200" dirty="0"/>
              <a:t> </a:t>
            </a:r>
            <a:r>
              <a:rPr lang="vi-VN" sz="2200" dirty="0"/>
              <a:t>thể hiển thị bên cạnh (liền trái, liền phải) các đối tượng khác) </a:t>
            </a:r>
            <a:endParaRPr lang="en-US" sz="22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29</a:t>
            </a:fld>
            <a:endParaRPr lang="en-US" altLang="en-US" dirty="0"/>
          </a:p>
        </p:txBody>
      </p:sp>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358994"/>
            <a:ext cx="8610600" cy="3499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61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Lý</a:t>
            </a:r>
            <a:r>
              <a:rPr lang="en-US" dirty="0"/>
              <a:t> do </a:t>
            </a:r>
            <a:r>
              <a:rPr lang="en-US" dirty="0" err="1"/>
              <a:t>sử</a:t>
            </a:r>
            <a:r>
              <a:rPr lang="en-US" dirty="0"/>
              <a:t> </a:t>
            </a:r>
            <a:r>
              <a:rPr lang="en-US" dirty="0" err="1"/>
              <a:t>dụng</a:t>
            </a:r>
            <a:r>
              <a:rPr lang="en-US" dirty="0"/>
              <a:t> CSS </a:t>
            </a:r>
          </a:p>
        </p:txBody>
      </p:sp>
      <p:sp>
        <p:nvSpPr>
          <p:cNvPr id="3" name="Content Placeholder 2"/>
          <p:cNvSpPr>
            <a:spLocks noGrp="1"/>
          </p:cNvSpPr>
          <p:nvPr>
            <p:ph idx="1"/>
          </p:nvPr>
        </p:nvSpPr>
        <p:spPr>
          <a:xfrm>
            <a:off x="152400" y="1371600"/>
            <a:ext cx="8839200" cy="5410200"/>
          </a:xfrm>
          <a:solidFill>
            <a:schemeClr val="bg1"/>
          </a:solidFill>
        </p:spPr>
        <p:txBody>
          <a:bodyPr/>
          <a:lstStyle/>
          <a:p>
            <a:r>
              <a:rPr lang="vi-VN" dirty="0"/>
              <a:t>Nguyên lý </a:t>
            </a:r>
            <a:r>
              <a:rPr lang="vi-VN" dirty="0">
                <a:solidFill>
                  <a:srgbClr val="FF0000"/>
                </a:solidFill>
              </a:rPr>
              <a:t>Nhất quán </a:t>
            </a:r>
            <a:r>
              <a:rPr lang="vi-VN" dirty="0"/>
              <a:t>trong thiết kế giao diện</a:t>
            </a:r>
            <a:endParaRPr lang="en-US" dirty="0"/>
          </a:p>
          <a:p>
            <a:pPr lvl="1"/>
            <a:r>
              <a:rPr lang="vi-VN" sz="2400" dirty="0"/>
              <a:t>Nhiều đối tượng cần được định dạng theo một kiểu thống nhất. Ví dụ,</a:t>
            </a:r>
            <a:r>
              <a:rPr lang="en-US" sz="2400" dirty="0"/>
              <a:t> </a:t>
            </a:r>
            <a:r>
              <a:rPr lang="vi-VN" sz="2400" dirty="0"/>
              <a:t>tất cả các bảng có cùng một kiểu, tất cả các siêu liên kết có cùng một</a:t>
            </a:r>
            <a:r>
              <a:rPr lang="en-US" sz="2400" dirty="0"/>
              <a:t> </a:t>
            </a:r>
            <a:r>
              <a:rPr lang="vi-VN" sz="2400" dirty="0"/>
              <a:t>kiểu. Nhiều trang cần được dàn trang một cách thống nhất</a:t>
            </a:r>
            <a:endParaRPr lang="en-US" sz="2400" dirty="0"/>
          </a:p>
          <a:p>
            <a:r>
              <a:rPr lang="vi-VN" dirty="0"/>
              <a:t>Nguyên lý </a:t>
            </a:r>
            <a:r>
              <a:rPr lang="vi-VN" dirty="0">
                <a:solidFill>
                  <a:srgbClr val="FF0000"/>
                </a:solidFill>
              </a:rPr>
              <a:t>W</a:t>
            </a:r>
            <a:r>
              <a:rPr lang="en-US" baseline="-25000" dirty="0">
                <a:solidFill>
                  <a:srgbClr val="FF0000"/>
                </a:solidFill>
              </a:rPr>
              <a:t>1</a:t>
            </a:r>
            <a:r>
              <a:rPr lang="en-US" baseline="30000" dirty="0">
                <a:solidFill>
                  <a:srgbClr val="FF0000"/>
                </a:solidFill>
              </a:rPr>
              <a:t> </a:t>
            </a:r>
            <a:r>
              <a:rPr lang="vi-VN" dirty="0">
                <a:solidFill>
                  <a:srgbClr val="FF0000"/>
                </a:solidFill>
              </a:rPr>
              <a:t>U</a:t>
            </a:r>
            <a:r>
              <a:rPr lang="en-US" baseline="-25000" dirty="0">
                <a:solidFill>
                  <a:srgbClr val="FF0000"/>
                </a:solidFill>
              </a:rPr>
              <a:t>n</a:t>
            </a:r>
            <a:endParaRPr lang="en-US" dirty="0"/>
          </a:p>
          <a:p>
            <a:pPr lvl="1"/>
            <a:r>
              <a:rPr lang="vi-VN" sz="2400" dirty="0"/>
              <a:t>Kiểu định dạng cần được định nghĩa một lần và sử dụng nhiều lần,</a:t>
            </a:r>
            <a:r>
              <a:rPr lang="en-US" sz="2400" dirty="0"/>
              <a:t> </a:t>
            </a:r>
            <a:r>
              <a:rPr lang="vi-VN" sz="2400" dirty="0"/>
              <a:t>nhiều nơi.</a:t>
            </a:r>
            <a:endParaRPr lang="en-US" sz="2400" dirty="0"/>
          </a:p>
          <a:p>
            <a:r>
              <a:rPr lang="vi-VN" dirty="0"/>
              <a:t>Nguyên lý </a:t>
            </a:r>
            <a:r>
              <a:rPr lang="vi-VN" dirty="0">
                <a:solidFill>
                  <a:srgbClr val="FF0000"/>
                </a:solidFill>
              </a:rPr>
              <a:t>tách biệt nội dung và trình diễn</a:t>
            </a:r>
            <a:endParaRPr lang="en-US" dirty="0">
              <a:solidFill>
                <a:srgbClr val="FF0000"/>
              </a:solidFill>
            </a:endParaRPr>
          </a:p>
          <a:p>
            <a:pPr lvl="1"/>
            <a:r>
              <a:rPr lang="vi-VN" sz="2400" dirty="0"/>
              <a:t>Dùng HTML khai báo các đối tượng tài liệu (nội dung)</a:t>
            </a:r>
            <a:endParaRPr lang="en-US" sz="2400" dirty="0"/>
          </a:p>
          <a:p>
            <a:pPr lvl="1"/>
            <a:r>
              <a:rPr lang="vi-VN" sz="2400" dirty="0"/>
              <a:t>Dùng CSS để xác định cách trình diễn các đối tượng tài liệu</a:t>
            </a:r>
            <a:endParaRPr lang="en-US" sz="24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a:t>
            </a:fld>
            <a:endParaRPr lang="en-US" altLang="en-US" dirty="0"/>
          </a:p>
        </p:txBody>
      </p:sp>
    </p:spTree>
    <p:extLst>
      <p:ext uri="{BB962C8B-B14F-4D97-AF65-F5344CB8AC3E}">
        <p14:creationId xmlns:p14="http://schemas.microsoft.com/office/powerpoint/2010/main" val="2048373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Vị trí hiển thị đối tượng </a:t>
            </a:r>
            <a:endParaRPr lang="en-US" dirty="0"/>
          </a:p>
        </p:txBody>
      </p:sp>
      <p:sp>
        <p:nvSpPr>
          <p:cNvPr id="3" name="Content Placeholder 2"/>
          <p:cNvSpPr>
            <a:spLocks noGrp="1"/>
          </p:cNvSpPr>
          <p:nvPr>
            <p:ph idx="1"/>
          </p:nvPr>
        </p:nvSpPr>
        <p:spPr>
          <a:xfrm>
            <a:off x="152400" y="1295400"/>
            <a:ext cx="8839200" cy="4800600"/>
          </a:xfrm>
          <a:solidFill>
            <a:schemeClr val="bg1"/>
          </a:solidFill>
        </p:spPr>
        <p:txBody>
          <a:bodyPr/>
          <a:lstStyle/>
          <a:p>
            <a:r>
              <a:rPr lang="vi-VN" sz="2800" b="1" dirty="0">
                <a:solidFill>
                  <a:srgbClr val="FF0000"/>
                </a:solidFill>
              </a:rPr>
              <a:t>position:relative</a:t>
            </a:r>
            <a:r>
              <a:rPr lang="en-US" sz="2800" dirty="0">
                <a:solidFill>
                  <a:srgbClr val="0070C0"/>
                </a:solidFill>
              </a:rPr>
              <a:t> </a:t>
            </a:r>
          </a:p>
          <a:p>
            <a:pPr lvl="1"/>
            <a:r>
              <a:rPr lang="vi-VN" sz="2200" dirty="0"/>
              <a:t>Vị trí hiển thị đối tượng có thể được di rời trái (left), phải</a:t>
            </a:r>
            <a:r>
              <a:rPr lang="en-US" sz="2200" dirty="0"/>
              <a:t> </a:t>
            </a:r>
            <a:r>
              <a:rPr lang="vi-VN" sz="2200" dirty="0"/>
              <a:t>(right), lên trên (top),</a:t>
            </a:r>
            <a:r>
              <a:rPr lang="en-US" sz="2200" dirty="0"/>
              <a:t> </a:t>
            </a:r>
            <a:r>
              <a:rPr lang="vi-VN" sz="2200" dirty="0"/>
              <a:t>xuống dưới (bottom) so với vị trí tĩnh/trong luồng của nó.</a:t>
            </a:r>
            <a:endParaRPr lang="en-US" sz="2200" dirty="0"/>
          </a:p>
          <a:p>
            <a:pPr lvl="1"/>
            <a:r>
              <a:rPr lang="vi-VN" sz="2200" dirty="0"/>
              <a:t>Vùng hiển thị trong luồng vẫn được giữ chỗ</a:t>
            </a:r>
            <a:endParaRPr lang="en-US" sz="2200" dirty="0"/>
          </a:p>
          <a:p>
            <a:pPr lvl="1"/>
            <a:r>
              <a:rPr lang="vi-VN" sz="2200" dirty="0"/>
              <a:t>Đối tượng di rời có thể hiển thị chồng lên các đối tượng khác</a:t>
            </a:r>
            <a:r>
              <a:rPr lang="en-US" sz="2200" dirty="0"/>
              <a:t>.</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30</a:t>
            </a:fld>
            <a:endParaRPr lang="en-US" altLang="en-US" dirty="0"/>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33" y="3629025"/>
            <a:ext cx="813435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017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Vị trí hiển thị đối tượng </a:t>
            </a:r>
            <a:endParaRPr lang="en-US" dirty="0"/>
          </a:p>
        </p:txBody>
      </p:sp>
      <p:sp>
        <p:nvSpPr>
          <p:cNvPr id="3" name="Content Placeholder 2"/>
          <p:cNvSpPr>
            <a:spLocks noGrp="1"/>
          </p:cNvSpPr>
          <p:nvPr>
            <p:ph idx="1"/>
          </p:nvPr>
        </p:nvSpPr>
        <p:spPr>
          <a:xfrm>
            <a:off x="228600" y="1295400"/>
            <a:ext cx="8763000" cy="4876800"/>
          </a:xfrm>
          <a:solidFill>
            <a:schemeClr val="bg1"/>
          </a:solidFill>
        </p:spPr>
        <p:txBody>
          <a:bodyPr/>
          <a:lstStyle/>
          <a:p>
            <a:r>
              <a:rPr lang="vi-VN" sz="2800" b="1" dirty="0">
                <a:solidFill>
                  <a:srgbClr val="FF0000"/>
                </a:solidFill>
              </a:rPr>
              <a:t>position:fixed</a:t>
            </a:r>
            <a:endParaRPr lang="en-US" sz="2800" b="1" dirty="0">
              <a:solidFill>
                <a:srgbClr val="FF0000"/>
              </a:solidFill>
            </a:endParaRPr>
          </a:p>
          <a:p>
            <a:pPr lvl="1"/>
            <a:r>
              <a:rPr lang="vi-VN" sz="2200" dirty="0"/>
              <a:t>Vị trí hiển thị đối tượng được xác định</a:t>
            </a:r>
            <a:r>
              <a:rPr lang="en-US" sz="2200" dirty="0"/>
              <a:t> </a:t>
            </a:r>
            <a:r>
              <a:rPr lang="vi-VN" sz="2200" dirty="0"/>
              <a:t>tương đối so với vị trí cửa sổ, không</a:t>
            </a:r>
            <a:r>
              <a:rPr lang="en-US" sz="2200" dirty="0"/>
              <a:t> </a:t>
            </a:r>
            <a:r>
              <a:rPr lang="vi-VN" sz="2200" dirty="0"/>
              <a:t>thay đổi khi cửa sổ được cuộn</a:t>
            </a:r>
            <a:endParaRPr lang="en-US" sz="2200" dirty="0"/>
          </a:p>
          <a:p>
            <a:pPr lvl="1"/>
            <a:r>
              <a:rPr lang="vi-VN" sz="2200" dirty="0"/>
              <a:t>Đối tượng hiển thị cố định có thể hiển thị chồng lên các đối tượng khác </a:t>
            </a:r>
            <a:br>
              <a:rPr lang="vi-VN" dirty="0"/>
            </a:b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31</a:t>
            </a:fld>
            <a:endParaRPr lang="en-US" altLang="en-US" dirty="0"/>
          </a:p>
        </p:txBody>
      </p:sp>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3295650"/>
            <a:ext cx="816292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2888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Vị trí hiển thị đối tượng </a:t>
            </a:r>
            <a:endParaRPr lang="en-US" dirty="0"/>
          </a:p>
        </p:txBody>
      </p:sp>
      <p:sp>
        <p:nvSpPr>
          <p:cNvPr id="3" name="Content Placeholder 2"/>
          <p:cNvSpPr>
            <a:spLocks noGrp="1"/>
          </p:cNvSpPr>
          <p:nvPr>
            <p:ph idx="1"/>
          </p:nvPr>
        </p:nvSpPr>
        <p:spPr>
          <a:xfrm>
            <a:off x="304800" y="1371600"/>
            <a:ext cx="8534400" cy="4419600"/>
          </a:xfrm>
        </p:spPr>
        <p:txBody>
          <a:bodyPr/>
          <a:lstStyle/>
          <a:p>
            <a:r>
              <a:rPr lang="vi-VN" b="1" dirty="0">
                <a:solidFill>
                  <a:srgbClr val="FF0000"/>
                </a:solidFill>
              </a:rPr>
              <a:t>position: absolute;</a:t>
            </a:r>
            <a:endParaRPr lang="en-US" b="1" dirty="0">
              <a:solidFill>
                <a:srgbClr val="FF0000"/>
              </a:solidFill>
            </a:endParaRPr>
          </a:p>
          <a:p>
            <a:pPr lvl="1"/>
            <a:r>
              <a:rPr lang="vi-VN" dirty="0"/>
              <a:t>Vị trí hiển thị của đối tượng được xác định</a:t>
            </a:r>
            <a:r>
              <a:rPr lang="en-US" dirty="0"/>
              <a:t> </a:t>
            </a:r>
            <a:r>
              <a:rPr lang="vi-VN" dirty="0"/>
              <a:t>tương đối so với vị trí của đối tượng tổ</a:t>
            </a:r>
            <a:r>
              <a:rPr lang="en-US" dirty="0"/>
              <a:t> </a:t>
            </a:r>
            <a:r>
              <a:rPr lang="vi-VN" dirty="0"/>
              <a:t>tiên gần nhất không theo dòng, được xác</a:t>
            </a:r>
            <a:r>
              <a:rPr lang="en-US" dirty="0"/>
              <a:t> </a:t>
            </a:r>
            <a:r>
              <a:rPr lang="vi-VN" dirty="0"/>
              <a:t>định bằng độ dời</a:t>
            </a:r>
            <a:br>
              <a:rPr lang="vi-VN" dirty="0"/>
            </a:br>
            <a:r>
              <a:rPr lang="vi-VN" dirty="0">
                <a:solidFill>
                  <a:srgbClr val="0070C0"/>
                </a:solidFill>
              </a:rPr>
              <a:t>● top, right, bottom, left</a:t>
            </a:r>
            <a:endParaRPr lang="en-US" dirty="0">
              <a:solidFill>
                <a:srgbClr val="0070C0"/>
              </a:solidFill>
            </a:endParaRPr>
          </a:p>
          <a:p>
            <a:pPr lvl="1"/>
            <a:r>
              <a:rPr lang="vi-VN" dirty="0"/>
              <a:t>Có thể hiển thị chồng lên các đối tượng</a:t>
            </a:r>
            <a:r>
              <a:rPr lang="en-US" dirty="0"/>
              <a:t> </a:t>
            </a:r>
            <a:r>
              <a:rPr lang="vi-VN" dirty="0"/>
              <a:t>khác</a:t>
            </a:r>
            <a:br>
              <a:rPr lang="vi-VN" dirty="0"/>
            </a:br>
            <a:r>
              <a:rPr lang="vi-VN" dirty="0">
                <a:solidFill>
                  <a:srgbClr val="0070C0"/>
                </a:solidFill>
              </a:rPr>
              <a:t>● z-index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32</a:t>
            </a:fld>
            <a:endParaRPr lang="en-US" altLang="en-US" dirty="0"/>
          </a:p>
        </p:txBody>
      </p:sp>
    </p:spTree>
    <p:extLst>
      <p:ext uri="{BB962C8B-B14F-4D97-AF65-F5344CB8AC3E}">
        <p14:creationId xmlns:p14="http://schemas.microsoft.com/office/powerpoint/2010/main" val="4154935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152400"/>
            <a:ext cx="8567737" cy="914400"/>
          </a:xfrm>
        </p:spPr>
        <p:txBody>
          <a:bodyPr/>
          <a:lstStyle/>
          <a:p>
            <a:r>
              <a:rPr lang="vi-VN" dirty="0"/>
              <a:t>Vị trí hiển thị đối tượng bên</a:t>
            </a:r>
            <a:r>
              <a:rPr lang="en-US" dirty="0"/>
              <a:t> </a:t>
            </a:r>
            <a:r>
              <a:rPr lang="vi-VN" dirty="0"/>
              <a:t>trong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33</a:t>
            </a:fld>
            <a:endParaRPr lang="en-US" altLang="en-US" dirty="0"/>
          </a:p>
        </p:txBody>
      </p:sp>
      <p:pic>
        <p:nvPicPr>
          <p:cNvPr id="1157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1674" y="2133600"/>
            <a:ext cx="8198914" cy="3138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58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415337" cy="914400"/>
          </a:xfrm>
        </p:spPr>
        <p:txBody>
          <a:bodyPr/>
          <a:lstStyle/>
          <a:p>
            <a:r>
              <a:rPr lang="vi-VN" dirty="0"/>
              <a:t>Vị trí hiển thị đối tượng: Đặt</a:t>
            </a:r>
            <a:r>
              <a:rPr lang="en-US" dirty="0"/>
              <a:t> </a:t>
            </a:r>
            <a:r>
              <a:rPr lang="vi-VN" dirty="0"/>
              <a:t>trôi </a:t>
            </a:r>
            <a:endParaRPr lang="en-US" dirty="0"/>
          </a:p>
        </p:txBody>
      </p:sp>
      <p:sp>
        <p:nvSpPr>
          <p:cNvPr id="3" name="Content Placeholder 2"/>
          <p:cNvSpPr>
            <a:spLocks noGrp="1"/>
          </p:cNvSpPr>
          <p:nvPr>
            <p:ph idx="1"/>
          </p:nvPr>
        </p:nvSpPr>
        <p:spPr/>
        <p:txBody>
          <a:bodyPr/>
          <a:lstStyle/>
          <a:p>
            <a:r>
              <a:rPr lang="vi-VN" dirty="0">
                <a:solidFill>
                  <a:srgbClr val="0070C0"/>
                </a:solidFill>
              </a:rPr>
              <a:t>float: left/right;</a:t>
            </a:r>
            <a:endParaRPr lang="en-US" dirty="0">
              <a:solidFill>
                <a:srgbClr val="0070C0"/>
              </a:solidFill>
            </a:endParaRPr>
          </a:p>
          <a:p>
            <a:pPr lvl="1"/>
            <a:r>
              <a:rPr lang="vi-VN" dirty="0"/>
              <a:t>Đối tượng được đặt trôi sẽ trôi về một</a:t>
            </a:r>
            <a:br>
              <a:rPr lang="vi-VN" dirty="0"/>
            </a:br>
            <a:r>
              <a:rPr lang="vi-VN" dirty="0"/>
              <a:t>phía (trái/phải) xa nhất có thể</a:t>
            </a:r>
            <a:endParaRPr lang="en-US" dirty="0"/>
          </a:p>
          <a:p>
            <a:pPr lvl="1"/>
            <a:r>
              <a:rPr lang="vi-VN" dirty="0"/>
              <a:t>Các đối tượng sau đối tượng đặt trôi</a:t>
            </a:r>
            <a:br>
              <a:rPr lang="vi-VN" dirty="0"/>
            </a:br>
            <a:r>
              <a:rPr lang="vi-VN" dirty="0"/>
              <a:t>chảy theo đối tượng được đặt trôi. Sử</a:t>
            </a:r>
            <a:br>
              <a:rPr lang="vi-VN" dirty="0"/>
            </a:br>
            <a:r>
              <a:rPr lang="vi-VN" dirty="0"/>
              <a:t>dụng</a:t>
            </a:r>
            <a:endParaRPr lang="en-US" dirty="0"/>
          </a:p>
          <a:p>
            <a:r>
              <a:rPr lang="vi-VN" dirty="0">
                <a:solidFill>
                  <a:srgbClr val="0070C0"/>
                </a:solidFill>
              </a:rPr>
              <a:t>clear: left/right/both;</a:t>
            </a:r>
            <a:endParaRPr lang="en-US" dirty="0">
              <a:solidFill>
                <a:srgbClr val="0070C0"/>
              </a:solidFill>
            </a:endParaRPr>
          </a:p>
          <a:p>
            <a:pPr lvl="1"/>
            <a:r>
              <a:rPr lang="vi-VN" dirty="0"/>
              <a:t>để xóa dừng trôi. </a:t>
            </a:r>
            <a:br>
              <a:rPr lang="vi-VN" dirty="0"/>
            </a:b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34</a:t>
            </a:fld>
            <a:endParaRPr lang="en-US" altLang="en-US" dirty="0"/>
          </a:p>
        </p:txBody>
      </p:sp>
    </p:spTree>
    <p:extLst>
      <p:ext uri="{BB962C8B-B14F-4D97-AF65-F5344CB8AC3E}">
        <p14:creationId xmlns:p14="http://schemas.microsoft.com/office/powerpoint/2010/main" val="3573422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Giá</a:t>
            </a:r>
            <a:r>
              <a:rPr lang="en-US" dirty="0"/>
              <a:t> </a:t>
            </a:r>
            <a:r>
              <a:rPr lang="en-US" dirty="0" err="1"/>
              <a:t>trị</a:t>
            </a:r>
            <a:r>
              <a:rPr lang="en-US" dirty="0"/>
              <a:t> </a:t>
            </a:r>
            <a:r>
              <a:rPr lang="en-US" dirty="0" err="1"/>
              <a:t>màu</a:t>
            </a:r>
            <a:r>
              <a:rPr lang="en-US" dirty="0"/>
              <a:t> </a:t>
            </a:r>
          </a:p>
        </p:txBody>
      </p:sp>
      <p:sp>
        <p:nvSpPr>
          <p:cNvPr id="3" name="Content Placeholder 2"/>
          <p:cNvSpPr>
            <a:spLocks noGrp="1"/>
          </p:cNvSpPr>
          <p:nvPr>
            <p:ph idx="1"/>
          </p:nvPr>
        </p:nvSpPr>
        <p:spPr/>
        <p:txBody>
          <a:bodyPr/>
          <a:lstStyle/>
          <a:p>
            <a:r>
              <a:rPr lang="en-US" dirty="0" err="1"/>
              <a:t>Tên</a:t>
            </a:r>
            <a:r>
              <a:rPr lang="en-US" dirty="0"/>
              <a:t>: “red”, …</a:t>
            </a:r>
          </a:p>
          <a:p>
            <a:r>
              <a:rPr lang="en-US" dirty="0"/>
              <a:t>RGB: “</a:t>
            </a:r>
            <a:r>
              <a:rPr lang="en-US" dirty="0" err="1"/>
              <a:t>rgb</a:t>
            </a:r>
            <a:r>
              <a:rPr lang="en-US" dirty="0"/>
              <a:t>(255, 0, 0)”, …</a:t>
            </a:r>
          </a:p>
          <a:p>
            <a:r>
              <a:rPr lang="en-US" dirty="0" err="1"/>
              <a:t>Hexa</a:t>
            </a:r>
            <a:r>
              <a:rPr lang="en-US" dirty="0"/>
              <a:t>: “#ff0000”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35</a:t>
            </a:fld>
            <a:endParaRPr lang="en-US" altLang="en-US" dirty="0"/>
          </a:p>
        </p:txBody>
      </p:sp>
    </p:spTree>
    <p:extLst>
      <p:ext uri="{BB962C8B-B14F-4D97-AF65-F5344CB8AC3E}">
        <p14:creationId xmlns:p14="http://schemas.microsoft.com/office/powerpoint/2010/main" val="3629610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Định</a:t>
            </a:r>
            <a:r>
              <a:rPr lang="en-US" dirty="0"/>
              <a:t> </a:t>
            </a:r>
            <a:r>
              <a:rPr lang="en-US" dirty="0" err="1"/>
              <a:t>dạng</a:t>
            </a:r>
            <a:r>
              <a:rPr lang="en-US" dirty="0"/>
              <a:t> </a:t>
            </a:r>
            <a:r>
              <a:rPr lang="en-US" dirty="0" err="1"/>
              <a:t>nền</a:t>
            </a:r>
            <a:r>
              <a:rPr lang="en-US" dirty="0"/>
              <a:t> </a:t>
            </a:r>
          </a:p>
        </p:txBody>
      </p:sp>
      <p:sp>
        <p:nvSpPr>
          <p:cNvPr id="3" name="Content Placeholder 2"/>
          <p:cNvSpPr>
            <a:spLocks noGrp="1"/>
          </p:cNvSpPr>
          <p:nvPr>
            <p:ph idx="1"/>
          </p:nvPr>
        </p:nvSpPr>
        <p:spPr/>
        <p:txBody>
          <a:bodyPr/>
          <a:lstStyle/>
          <a:p>
            <a:r>
              <a:rPr lang="en-US" b="1" dirty="0">
                <a:solidFill>
                  <a:srgbClr val="0070C0"/>
                </a:solidFill>
              </a:rPr>
              <a:t>background-color: </a:t>
            </a:r>
            <a:r>
              <a:rPr lang="en-US" dirty="0">
                <a:solidFill>
                  <a:srgbClr val="0070C0"/>
                </a:solidFill>
              </a:rPr>
              <a:t>#6495ed;</a:t>
            </a:r>
          </a:p>
          <a:p>
            <a:r>
              <a:rPr lang="en-US" b="1" dirty="0" err="1">
                <a:solidFill>
                  <a:srgbClr val="0070C0"/>
                </a:solidFill>
              </a:rPr>
              <a:t>background-image:</a:t>
            </a:r>
            <a:r>
              <a:rPr lang="en-US" dirty="0" err="1">
                <a:solidFill>
                  <a:srgbClr val="0070C0"/>
                </a:solidFill>
              </a:rPr>
              <a:t>url</a:t>
            </a:r>
            <a:r>
              <a:rPr lang="en-US" dirty="0">
                <a:solidFill>
                  <a:srgbClr val="0070C0"/>
                </a:solidFill>
              </a:rPr>
              <a:t>('paper.gif');</a:t>
            </a:r>
          </a:p>
          <a:p>
            <a:r>
              <a:rPr lang="en-US" b="1" dirty="0" err="1">
                <a:solidFill>
                  <a:srgbClr val="0070C0"/>
                </a:solidFill>
              </a:rPr>
              <a:t>background-repeat:</a:t>
            </a:r>
            <a:r>
              <a:rPr lang="en-US" dirty="0" err="1">
                <a:solidFill>
                  <a:srgbClr val="0070C0"/>
                </a:solidFill>
              </a:rPr>
              <a:t>repeat-x</a:t>
            </a:r>
            <a:r>
              <a:rPr lang="en-US" dirty="0">
                <a:solidFill>
                  <a:srgbClr val="0070C0"/>
                </a:solidFill>
              </a:rPr>
              <a:t>;</a:t>
            </a:r>
          </a:p>
          <a:p>
            <a:r>
              <a:rPr lang="en-US" b="1" dirty="0" err="1">
                <a:solidFill>
                  <a:srgbClr val="0070C0"/>
                </a:solidFill>
              </a:rPr>
              <a:t>background-attachment:</a:t>
            </a:r>
            <a:r>
              <a:rPr lang="en-US" dirty="0" err="1">
                <a:solidFill>
                  <a:srgbClr val="0070C0"/>
                </a:solidFill>
              </a:rPr>
              <a:t>fixed</a:t>
            </a:r>
            <a:r>
              <a:rPr lang="en-US" dirty="0">
                <a:solidFill>
                  <a:srgbClr val="0070C0"/>
                </a:solidFill>
              </a:rPr>
              <a:t>;</a:t>
            </a:r>
          </a:p>
          <a:p>
            <a:r>
              <a:rPr lang="en-US" b="1" dirty="0" err="1">
                <a:solidFill>
                  <a:srgbClr val="0070C0"/>
                </a:solidFill>
              </a:rPr>
              <a:t>background-position:</a:t>
            </a:r>
            <a:r>
              <a:rPr lang="en-US" dirty="0" err="1">
                <a:solidFill>
                  <a:srgbClr val="0070C0"/>
                </a:solidFill>
              </a:rPr>
              <a:t>right</a:t>
            </a:r>
            <a:r>
              <a:rPr lang="en-US" dirty="0">
                <a:solidFill>
                  <a:srgbClr val="0070C0"/>
                </a:solidFill>
              </a:rPr>
              <a:t> top;</a:t>
            </a:r>
          </a:p>
          <a:p>
            <a:r>
              <a:rPr lang="en-US" b="1" dirty="0">
                <a:solidFill>
                  <a:srgbClr val="0070C0"/>
                </a:solidFill>
              </a:rPr>
              <a:t>background:</a:t>
            </a:r>
            <a:r>
              <a:rPr lang="en-US" dirty="0">
                <a:solidFill>
                  <a:srgbClr val="0070C0"/>
                </a:solidFill>
              </a:rPr>
              <a:t>#</a:t>
            </a:r>
            <a:r>
              <a:rPr lang="en-US" dirty="0" err="1">
                <a:solidFill>
                  <a:srgbClr val="0070C0"/>
                </a:solidFill>
              </a:rPr>
              <a:t>ffffff</a:t>
            </a:r>
            <a:r>
              <a:rPr lang="en-US" dirty="0">
                <a:solidFill>
                  <a:srgbClr val="0070C0"/>
                </a:solidFill>
              </a:rPr>
              <a:t> </a:t>
            </a:r>
            <a:r>
              <a:rPr lang="en-US" dirty="0" err="1">
                <a:solidFill>
                  <a:srgbClr val="0070C0"/>
                </a:solidFill>
              </a:rPr>
              <a:t>url</a:t>
            </a:r>
            <a:r>
              <a:rPr lang="en-US" dirty="0">
                <a:solidFill>
                  <a:srgbClr val="0070C0"/>
                </a:solidFill>
              </a:rPr>
              <a:t>('img_tree.png')</a:t>
            </a:r>
            <a:br>
              <a:rPr lang="en-US" dirty="0">
                <a:solidFill>
                  <a:srgbClr val="0070C0"/>
                </a:solidFill>
              </a:rPr>
            </a:br>
            <a:r>
              <a:rPr lang="en-US" dirty="0">
                <a:solidFill>
                  <a:srgbClr val="0070C0"/>
                </a:solidFill>
              </a:rPr>
              <a:t>no-repeat right top;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36</a:t>
            </a:fld>
            <a:endParaRPr lang="en-US" altLang="en-US" dirty="0"/>
          </a:p>
        </p:txBody>
      </p:sp>
    </p:spTree>
    <p:extLst>
      <p:ext uri="{BB962C8B-B14F-4D97-AF65-F5344CB8AC3E}">
        <p14:creationId xmlns:p14="http://schemas.microsoft.com/office/powerpoint/2010/main" val="1847073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Định dạng văn bản </a:t>
            </a:r>
            <a:endParaRPr lang="en-US" dirty="0"/>
          </a:p>
        </p:txBody>
      </p:sp>
      <p:sp>
        <p:nvSpPr>
          <p:cNvPr id="3" name="Content Placeholder 2"/>
          <p:cNvSpPr>
            <a:spLocks noGrp="1"/>
          </p:cNvSpPr>
          <p:nvPr>
            <p:ph idx="1"/>
          </p:nvPr>
        </p:nvSpPr>
        <p:spPr>
          <a:xfrm>
            <a:off x="838200" y="1447800"/>
            <a:ext cx="7924800" cy="4419600"/>
          </a:xfrm>
        </p:spPr>
        <p:txBody>
          <a:bodyPr/>
          <a:lstStyle/>
          <a:p>
            <a:r>
              <a:rPr lang="en-US" b="1" dirty="0">
                <a:solidFill>
                  <a:srgbClr val="0070C0"/>
                </a:solidFill>
              </a:rPr>
              <a:t>color:</a:t>
            </a:r>
            <a:r>
              <a:rPr lang="en-US" dirty="0">
                <a:solidFill>
                  <a:srgbClr val="0070C0"/>
                </a:solidFill>
              </a:rPr>
              <a:t>#00ff00;</a:t>
            </a:r>
          </a:p>
          <a:p>
            <a:r>
              <a:rPr lang="en-US" b="1" dirty="0" err="1">
                <a:solidFill>
                  <a:srgbClr val="0070C0"/>
                </a:solidFill>
              </a:rPr>
              <a:t>text-align:</a:t>
            </a:r>
            <a:r>
              <a:rPr lang="en-US" dirty="0" err="1">
                <a:solidFill>
                  <a:srgbClr val="0070C0"/>
                </a:solidFill>
              </a:rPr>
              <a:t>center</a:t>
            </a:r>
            <a:r>
              <a:rPr lang="en-US" dirty="0">
                <a:solidFill>
                  <a:srgbClr val="0070C0"/>
                </a:solidFill>
              </a:rPr>
              <a:t>/left/right/justify;</a:t>
            </a:r>
          </a:p>
          <a:p>
            <a:r>
              <a:rPr lang="en-US" b="1" dirty="0" err="1">
                <a:solidFill>
                  <a:srgbClr val="0070C0"/>
                </a:solidFill>
              </a:rPr>
              <a:t>vertical-align:</a:t>
            </a:r>
            <a:r>
              <a:rPr lang="en-US" dirty="0" err="1">
                <a:solidFill>
                  <a:srgbClr val="0070C0"/>
                </a:solidFill>
              </a:rPr>
              <a:t>bottom</a:t>
            </a:r>
            <a:r>
              <a:rPr lang="en-US" dirty="0">
                <a:solidFill>
                  <a:srgbClr val="0070C0"/>
                </a:solidFill>
              </a:rPr>
              <a:t>/top/middle;</a:t>
            </a:r>
          </a:p>
          <a:p>
            <a:r>
              <a:rPr lang="en-US" b="1" dirty="0" err="1">
                <a:solidFill>
                  <a:srgbClr val="0070C0"/>
                </a:solidFill>
              </a:rPr>
              <a:t>text-decoration:</a:t>
            </a:r>
            <a:r>
              <a:rPr lang="en-US" dirty="0" err="1">
                <a:solidFill>
                  <a:srgbClr val="0070C0"/>
                </a:solidFill>
              </a:rPr>
              <a:t>none</a:t>
            </a:r>
            <a:r>
              <a:rPr lang="en-US" dirty="0">
                <a:solidFill>
                  <a:srgbClr val="0070C0"/>
                </a:solidFill>
              </a:rPr>
              <a:t>/underline/ </a:t>
            </a:r>
            <a:r>
              <a:rPr lang="en-US" dirty="0" err="1">
                <a:solidFill>
                  <a:srgbClr val="0070C0"/>
                </a:solidFill>
              </a:rPr>
              <a:t>linethrough</a:t>
            </a:r>
            <a:r>
              <a:rPr lang="en-US" dirty="0">
                <a:solidFill>
                  <a:srgbClr val="0070C0"/>
                </a:solidFill>
              </a:rPr>
              <a:t>/ </a:t>
            </a:r>
            <a:r>
              <a:rPr lang="en-US" dirty="0" err="1">
                <a:solidFill>
                  <a:srgbClr val="0070C0"/>
                </a:solidFill>
              </a:rPr>
              <a:t>overline</a:t>
            </a:r>
            <a:r>
              <a:rPr lang="en-US" dirty="0">
                <a:solidFill>
                  <a:srgbClr val="0070C0"/>
                </a:solidFill>
              </a:rPr>
              <a:t>/blink;</a:t>
            </a:r>
          </a:p>
          <a:p>
            <a:r>
              <a:rPr lang="en-US" b="1" dirty="0" err="1">
                <a:solidFill>
                  <a:srgbClr val="0070C0"/>
                </a:solidFill>
              </a:rPr>
              <a:t>text-transform:</a:t>
            </a:r>
            <a:r>
              <a:rPr lang="en-US" dirty="0" err="1">
                <a:solidFill>
                  <a:srgbClr val="0070C0"/>
                </a:solidFill>
              </a:rPr>
              <a:t>uppercase</a:t>
            </a:r>
            <a:r>
              <a:rPr lang="en-US" dirty="0">
                <a:solidFill>
                  <a:srgbClr val="0070C0"/>
                </a:solidFill>
              </a:rPr>
              <a:t>/ lowercase/</a:t>
            </a:r>
            <a:br>
              <a:rPr lang="en-US" dirty="0">
                <a:solidFill>
                  <a:srgbClr val="0070C0"/>
                </a:solidFill>
              </a:rPr>
            </a:br>
            <a:r>
              <a:rPr lang="en-US" dirty="0">
                <a:solidFill>
                  <a:srgbClr val="0070C0"/>
                </a:solidFill>
              </a:rPr>
              <a:t>capitalize;</a:t>
            </a:r>
          </a:p>
          <a:p>
            <a:r>
              <a:rPr lang="en-US" b="1" dirty="0">
                <a:solidFill>
                  <a:srgbClr val="0070C0"/>
                </a:solidFill>
              </a:rPr>
              <a:t>text-indent:</a:t>
            </a:r>
            <a:r>
              <a:rPr lang="en-US" dirty="0">
                <a:solidFill>
                  <a:srgbClr val="0070C0"/>
                </a:solidFill>
              </a:rPr>
              <a:t>50px;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37</a:t>
            </a:fld>
            <a:endParaRPr lang="en-US" altLang="en-US" dirty="0"/>
          </a:p>
        </p:txBody>
      </p:sp>
    </p:spTree>
    <p:extLst>
      <p:ext uri="{BB962C8B-B14F-4D97-AF65-F5344CB8AC3E}">
        <p14:creationId xmlns:p14="http://schemas.microsoft.com/office/powerpoint/2010/main" val="3334711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Định</a:t>
            </a:r>
            <a:r>
              <a:rPr lang="en-US" dirty="0"/>
              <a:t> </a:t>
            </a:r>
            <a:r>
              <a:rPr lang="en-US" dirty="0" err="1"/>
              <a:t>dạng</a:t>
            </a:r>
            <a:r>
              <a:rPr lang="en-US" dirty="0"/>
              <a:t> font </a:t>
            </a:r>
            <a:r>
              <a:rPr lang="en-US" dirty="0" err="1"/>
              <a:t>chữ</a:t>
            </a:r>
            <a:r>
              <a:rPr lang="en-US" dirty="0"/>
              <a:t> </a:t>
            </a:r>
          </a:p>
        </p:txBody>
      </p:sp>
      <p:sp>
        <p:nvSpPr>
          <p:cNvPr id="3" name="Content Placeholder 2"/>
          <p:cNvSpPr>
            <a:spLocks noGrp="1"/>
          </p:cNvSpPr>
          <p:nvPr>
            <p:ph idx="1"/>
          </p:nvPr>
        </p:nvSpPr>
        <p:spPr/>
        <p:txBody>
          <a:bodyPr/>
          <a:lstStyle/>
          <a:p>
            <a:r>
              <a:rPr lang="en-US" b="1" dirty="0" err="1">
                <a:solidFill>
                  <a:srgbClr val="0070C0"/>
                </a:solidFill>
              </a:rPr>
              <a:t>font-family:</a:t>
            </a:r>
            <a:r>
              <a:rPr lang="en-US" dirty="0" err="1">
                <a:solidFill>
                  <a:srgbClr val="0070C0"/>
                </a:solidFill>
              </a:rPr>
              <a:t>"Times</a:t>
            </a:r>
            <a:r>
              <a:rPr lang="en-US" dirty="0">
                <a:solidFill>
                  <a:srgbClr val="0070C0"/>
                </a:solidFill>
              </a:rPr>
              <a:t> New Roman", </a:t>
            </a:r>
          </a:p>
          <a:p>
            <a:pPr marL="0" indent="0">
              <a:buNone/>
            </a:pPr>
            <a:r>
              <a:rPr lang="en-US" dirty="0">
                <a:solidFill>
                  <a:srgbClr val="0070C0"/>
                </a:solidFill>
              </a:rPr>
              <a:t>   Times, serif;</a:t>
            </a:r>
          </a:p>
          <a:p>
            <a:r>
              <a:rPr lang="en-US" b="1" dirty="0">
                <a:solidFill>
                  <a:srgbClr val="0070C0"/>
                </a:solidFill>
              </a:rPr>
              <a:t>font-size:</a:t>
            </a:r>
            <a:r>
              <a:rPr lang="en-US" dirty="0">
                <a:solidFill>
                  <a:srgbClr val="0070C0"/>
                </a:solidFill>
              </a:rPr>
              <a:t>40px;</a:t>
            </a:r>
          </a:p>
          <a:p>
            <a:r>
              <a:rPr lang="en-US" b="1" dirty="0" err="1">
                <a:solidFill>
                  <a:srgbClr val="0070C0"/>
                </a:solidFill>
              </a:rPr>
              <a:t>font-style:</a:t>
            </a:r>
            <a:r>
              <a:rPr lang="en-US" dirty="0" err="1">
                <a:solidFill>
                  <a:srgbClr val="0070C0"/>
                </a:solidFill>
              </a:rPr>
              <a:t>normal</a:t>
            </a:r>
            <a:r>
              <a:rPr lang="en-US" dirty="0">
                <a:solidFill>
                  <a:srgbClr val="0070C0"/>
                </a:solidFill>
              </a:rPr>
              <a:t>/italic/bold;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38</a:t>
            </a:fld>
            <a:endParaRPr lang="en-US" altLang="en-US" dirty="0"/>
          </a:p>
        </p:txBody>
      </p:sp>
    </p:spTree>
    <p:extLst>
      <p:ext uri="{BB962C8B-B14F-4D97-AF65-F5344CB8AC3E}">
        <p14:creationId xmlns:p14="http://schemas.microsoft.com/office/powerpoint/2010/main" val="146034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Định</a:t>
            </a:r>
            <a:r>
              <a:rPr lang="en-US" dirty="0"/>
              <a:t> </a:t>
            </a:r>
            <a:r>
              <a:rPr lang="en-US" dirty="0" err="1"/>
              <a:t>dạng</a:t>
            </a:r>
            <a:r>
              <a:rPr lang="en-US" dirty="0"/>
              <a:t> </a:t>
            </a:r>
            <a:r>
              <a:rPr lang="en-US" dirty="0" err="1"/>
              <a:t>danh</a:t>
            </a:r>
            <a:r>
              <a:rPr lang="en-US" dirty="0"/>
              <a:t> </a:t>
            </a:r>
            <a:r>
              <a:rPr lang="en-US" dirty="0" err="1"/>
              <a:t>sách</a:t>
            </a:r>
            <a:r>
              <a:rPr lang="en-US" dirty="0"/>
              <a:t> </a:t>
            </a:r>
          </a:p>
        </p:txBody>
      </p:sp>
      <p:sp>
        <p:nvSpPr>
          <p:cNvPr id="3" name="Content Placeholder 2"/>
          <p:cNvSpPr>
            <a:spLocks noGrp="1"/>
          </p:cNvSpPr>
          <p:nvPr>
            <p:ph idx="1"/>
          </p:nvPr>
        </p:nvSpPr>
        <p:spPr/>
        <p:txBody>
          <a:bodyPr/>
          <a:lstStyle/>
          <a:p>
            <a:r>
              <a:rPr lang="en-US" b="1" dirty="0">
                <a:solidFill>
                  <a:srgbClr val="0070C0"/>
                </a:solidFill>
              </a:rPr>
              <a:t>list-style-type:</a:t>
            </a:r>
            <a:r>
              <a:rPr lang="en-US" dirty="0">
                <a:solidFill>
                  <a:srgbClr val="0070C0"/>
                </a:solidFill>
              </a:rPr>
              <a:t> none/ circle/ square/</a:t>
            </a:r>
            <a:br>
              <a:rPr lang="en-US" dirty="0">
                <a:solidFill>
                  <a:srgbClr val="0070C0"/>
                </a:solidFill>
              </a:rPr>
            </a:br>
            <a:r>
              <a:rPr lang="en-US" dirty="0">
                <a:solidFill>
                  <a:srgbClr val="0070C0"/>
                </a:solidFill>
              </a:rPr>
              <a:t>upper-roman/ lower-alpha/…;</a:t>
            </a:r>
          </a:p>
          <a:p>
            <a:r>
              <a:rPr lang="en-US" b="1" dirty="0">
                <a:solidFill>
                  <a:srgbClr val="0070C0"/>
                </a:solidFill>
              </a:rPr>
              <a:t>list-style-image:</a:t>
            </a:r>
            <a:r>
              <a:rPr lang="en-US" dirty="0">
                <a:solidFill>
                  <a:srgbClr val="0070C0"/>
                </a:solidFill>
              </a:rPr>
              <a:t> </a:t>
            </a:r>
            <a:r>
              <a:rPr lang="en-US" dirty="0" err="1">
                <a:solidFill>
                  <a:srgbClr val="0070C0"/>
                </a:solidFill>
              </a:rPr>
              <a:t>url</a:t>
            </a:r>
            <a:r>
              <a:rPr lang="en-US" dirty="0">
                <a:solidFill>
                  <a:srgbClr val="0070C0"/>
                </a:solidFill>
              </a:rPr>
              <a:t>('sqpurple.gif');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39</a:t>
            </a:fld>
            <a:endParaRPr lang="en-US" altLang="en-US" dirty="0"/>
          </a:p>
        </p:txBody>
      </p:sp>
    </p:spTree>
    <p:extLst>
      <p:ext uri="{BB962C8B-B14F-4D97-AF65-F5344CB8AC3E}">
        <p14:creationId xmlns:p14="http://schemas.microsoft.com/office/powerpoint/2010/main" val="508276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40FB-A2EA-4ADA-9C62-2869DC742DA7}"/>
              </a:ext>
            </a:extLst>
          </p:cNvPr>
          <p:cNvSpPr>
            <a:spLocks noGrp="1"/>
          </p:cNvSpPr>
          <p:nvPr>
            <p:ph type="title"/>
          </p:nvPr>
        </p:nvSpPr>
        <p:spPr/>
        <p:txBody>
          <a:bodyPr/>
          <a:lstStyle/>
          <a:p>
            <a:r>
              <a:rPr lang="en-US" dirty="0" err="1"/>
              <a:t>Kết</a:t>
            </a:r>
            <a:r>
              <a:rPr lang="en-US" dirty="0"/>
              <a:t> </a:t>
            </a:r>
            <a:r>
              <a:rPr lang="en-US" dirty="0" err="1"/>
              <a:t>nối</a:t>
            </a:r>
            <a:r>
              <a:rPr lang="en-US" dirty="0"/>
              <a:t> file CSS </a:t>
            </a:r>
            <a:r>
              <a:rPr lang="en-US" dirty="0" err="1"/>
              <a:t>vào</a:t>
            </a:r>
            <a:r>
              <a:rPr lang="en-US" dirty="0"/>
              <a:t> file HTML</a:t>
            </a:r>
          </a:p>
        </p:txBody>
      </p:sp>
      <p:sp>
        <p:nvSpPr>
          <p:cNvPr id="3" name="Content Placeholder 2">
            <a:extLst>
              <a:ext uri="{FF2B5EF4-FFF2-40B4-BE49-F238E27FC236}">
                <a16:creationId xmlns:a16="http://schemas.microsoft.com/office/drawing/2014/main" id="{CE16D35E-8F98-4D4D-86C8-68BE5ABC8E99}"/>
              </a:ext>
            </a:extLst>
          </p:cNvPr>
          <p:cNvSpPr>
            <a:spLocks noGrp="1"/>
          </p:cNvSpPr>
          <p:nvPr>
            <p:ph idx="1"/>
          </p:nvPr>
        </p:nvSpPr>
        <p:spPr/>
        <p:txBody>
          <a:bodyPr/>
          <a:lstStyle/>
          <a:p>
            <a:r>
              <a:rPr lang="en-US" sz="2800" dirty="0"/>
              <a:t>C</a:t>
            </a:r>
            <a:r>
              <a:rPr lang="vi-VN" sz="2800" dirty="0"/>
              <a:t>ấu trúc thư mục chứa các file như sau:</a:t>
            </a:r>
            <a:endParaRPr lang="en-US" sz="2800" dirty="0"/>
          </a:p>
        </p:txBody>
      </p:sp>
      <p:sp>
        <p:nvSpPr>
          <p:cNvPr id="4" name="Slide Number Placeholder 3">
            <a:extLst>
              <a:ext uri="{FF2B5EF4-FFF2-40B4-BE49-F238E27FC236}">
                <a16:creationId xmlns:a16="http://schemas.microsoft.com/office/drawing/2014/main" id="{98E155A2-6A64-4326-A8E8-3C42F42A5CB8}"/>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4</a:t>
            </a:fld>
            <a:endParaRPr lang="en-US" altLang="en-US" dirty="0"/>
          </a:p>
        </p:txBody>
      </p:sp>
      <p:pic>
        <p:nvPicPr>
          <p:cNvPr id="6" name="Picture 5">
            <a:extLst>
              <a:ext uri="{FF2B5EF4-FFF2-40B4-BE49-F238E27FC236}">
                <a16:creationId xmlns:a16="http://schemas.microsoft.com/office/drawing/2014/main" id="{BF9E9D93-2EF8-4F0C-8A30-F2D69E52BC05}"/>
              </a:ext>
            </a:extLst>
          </p:cNvPr>
          <p:cNvPicPr>
            <a:picLocks noChangeAspect="1"/>
          </p:cNvPicPr>
          <p:nvPr/>
        </p:nvPicPr>
        <p:blipFill>
          <a:blip r:embed="rId3"/>
          <a:stretch>
            <a:fillRect/>
          </a:stretch>
        </p:blipFill>
        <p:spPr>
          <a:xfrm>
            <a:off x="609600" y="2047506"/>
            <a:ext cx="2185261" cy="1516828"/>
          </a:xfrm>
          <a:prstGeom prst="rect">
            <a:avLst/>
          </a:prstGeom>
        </p:spPr>
      </p:pic>
      <p:sp>
        <p:nvSpPr>
          <p:cNvPr id="7" name="Content Placeholder 2">
            <a:extLst>
              <a:ext uri="{FF2B5EF4-FFF2-40B4-BE49-F238E27FC236}">
                <a16:creationId xmlns:a16="http://schemas.microsoft.com/office/drawing/2014/main" id="{1A908836-CEA4-419D-B178-85C2471E8998}"/>
              </a:ext>
            </a:extLst>
          </p:cNvPr>
          <p:cNvSpPr txBox="1">
            <a:spLocks/>
          </p:cNvSpPr>
          <p:nvPr/>
        </p:nvSpPr>
        <p:spPr bwMode="auto">
          <a:xfrm>
            <a:off x="522514" y="3945334"/>
            <a:ext cx="4038600" cy="169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itchFamily="2" charset="2"/>
              <a:buChar char="l"/>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hlink"/>
              </a:buClr>
              <a:buSzPct val="60000"/>
              <a:buFont typeface="Wingdings"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mn-lt"/>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defRPr>
            </a:lvl9pPr>
          </a:lstStyle>
          <a:p>
            <a:r>
              <a:rPr lang="en-US" sz="2800" kern="0" dirty="0" err="1"/>
              <a:t>Kết</a:t>
            </a:r>
            <a:r>
              <a:rPr lang="en-US" sz="2800" kern="0" dirty="0"/>
              <a:t> </a:t>
            </a:r>
            <a:r>
              <a:rPr lang="en-US" sz="2800" kern="0" dirty="0" err="1"/>
              <a:t>nối</a:t>
            </a:r>
            <a:r>
              <a:rPr lang="en-US" sz="2800" kern="0" dirty="0"/>
              <a:t> file CSS </a:t>
            </a:r>
            <a:r>
              <a:rPr lang="en-US" sz="2800" kern="0" dirty="0" err="1"/>
              <a:t>vào</a:t>
            </a:r>
            <a:r>
              <a:rPr lang="en-US" sz="2800" kern="0" dirty="0"/>
              <a:t> file HTML:</a:t>
            </a:r>
          </a:p>
          <a:p>
            <a:pPr lvl="1"/>
            <a:r>
              <a:rPr lang="en-US" sz="2400" kern="0" dirty="0" err="1"/>
              <a:t>thông</a:t>
            </a:r>
            <a:r>
              <a:rPr lang="en-US" sz="2400" kern="0" dirty="0"/>
              <a:t> qua </a:t>
            </a:r>
            <a:r>
              <a:rPr lang="en-US" sz="2400" kern="0" dirty="0" err="1"/>
              <a:t>thẻ</a:t>
            </a:r>
            <a:r>
              <a:rPr lang="en-US" sz="2400" kern="0" dirty="0"/>
              <a:t> &lt;link&gt;</a:t>
            </a:r>
          </a:p>
        </p:txBody>
      </p:sp>
      <p:pic>
        <p:nvPicPr>
          <p:cNvPr id="9" name="Picture 8">
            <a:extLst>
              <a:ext uri="{FF2B5EF4-FFF2-40B4-BE49-F238E27FC236}">
                <a16:creationId xmlns:a16="http://schemas.microsoft.com/office/drawing/2014/main" id="{71BA33B5-DF54-4A55-A548-F871D33DDBE6}"/>
              </a:ext>
            </a:extLst>
          </p:cNvPr>
          <p:cNvPicPr>
            <a:picLocks noChangeAspect="1"/>
          </p:cNvPicPr>
          <p:nvPr/>
        </p:nvPicPr>
        <p:blipFill>
          <a:blip r:embed="rId4"/>
          <a:stretch>
            <a:fillRect/>
          </a:stretch>
        </p:blipFill>
        <p:spPr>
          <a:xfrm>
            <a:off x="4767943" y="3429000"/>
            <a:ext cx="4343400" cy="3009900"/>
          </a:xfrm>
          <a:prstGeom prst="rect">
            <a:avLst/>
          </a:prstGeom>
        </p:spPr>
      </p:pic>
    </p:spTree>
    <p:extLst>
      <p:ext uri="{BB962C8B-B14F-4D97-AF65-F5344CB8AC3E}">
        <p14:creationId xmlns:p14="http://schemas.microsoft.com/office/powerpoint/2010/main" val="354691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Định</a:t>
            </a:r>
            <a:r>
              <a:rPr lang="en-US" dirty="0"/>
              <a:t> </a:t>
            </a:r>
            <a:r>
              <a:rPr lang="en-US" dirty="0" err="1"/>
              <a:t>dạng</a:t>
            </a:r>
            <a:r>
              <a:rPr lang="en-US" dirty="0"/>
              <a:t> </a:t>
            </a:r>
            <a:r>
              <a:rPr lang="en-US" dirty="0" err="1"/>
              <a:t>bảng</a:t>
            </a:r>
            <a:r>
              <a:rPr lang="en-US" dirty="0"/>
              <a:t> </a:t>
            </a:r>
          </a:p>
        </p:txBody>
      </p:sp>
      <p:sp>
        <p:nvSpPr>
          <p:cNvPr id="3" name="Content Placeholder 2"/>
          <p:cNvSpPr>
            <a:spLocks noGrp="1"/>
          </p:cNvSpPr>
          <p:nvPr>
            <p:ph idx="1"/>
          </p:nvPr>
        </p:nvSpPr>
        <p:spPr/>
        <p:txBody>
          <a:bodyPr/>
          <a:lstStyle/>
          <a:p>
            <a:r>
              <a:rPr lang="en-US" b="1" dirty="0" err="1">
                <a:solidFill>
                  <a:srgbClr val="0070C0"/>
                </a:solidFill>
              </a:rPr>
              <a:t>border-collapse:</a:t>
            </a:r>
            <a:r>
              <a:rPr lang="en-US" dirty="0" err="1">
                <a:solidFill>
                  <a:srgbClr val="0070C0"/>
                </a:solidFill>
              </a:rPr>
              <a:t>collapse</a:t>
            </a:r>
            <a:r>
              <a:rPr lang="en-US" dirty="0">
                <a:solidFill>
                  <a:srgbClr val="0070C0"/>
                </a:solidFill>
              </a:rPr>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40</a:t>
            </a:fld>
            <a:endParaRPr lang="en-US" altLang="en-US" dirty="0"/>
          </a:p>
        </p:txBody>
      </p:sp>
    </p:spTree>
    <p:extLst>
      <p:ext uri="{BB962C8B-B14F-4D97-AF65-F5344CB8AC3E}">
        <p14:creationId xmlns:p14="http://schemas.microsoft.com/office/powerpoint/2010/main" val="3830647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Hiển</a:t>
            </a:r>
            <a:r>
              <a:rPr lang="en-US" dirty="0"/>
              <a:t> </a:t>
            </a:r>
            <a:r>
              <a:rPr lang="en-US" dirty="0" err="1"/>
              <a:t>thị</a:t>
            </a:r>
            <a:r>
              <a:rPr lang="en-US" dirty="0"/>
              <a:t> </a:t>
            </a:r>
            <a:r>
              <a:rPr lang="en-US" dirty="0" err="1"/>
              <a:t>một</a:t>
            </a:r>
            <a:r>
              <a:rPr lang="en-US" dirty="0"/>
              <a:t> </a:t>
            </a:r>
            <a:r>
              <a:rPr lang="en-US" dirty="0" err="1"/>
              <a:t>tấm</a:t>
            </a:r>
            <a:r>
              <a:rPr lang="en-US" dirty="0"/>
              <a:t> </a:t>
            </a:r>
            <a:r>
              <a:rPr lang="en-US" dirty="0" err="1"/>
              <a:t>ảnh</a:t>
            </a:r>
            <a:r>
              <a:rPr lang="en-US" dirty="0"/>
              <a:t> </a:t>
            </a:r>
          </a:p>
        </p:txBody>
      </p:sp>
      <p:sp>
        <p:nvSpPr>
          <p:cNvPr id="3" name="Content Placeholder 2"/>
          <p:cNvSpPr>
            <a:spLocks noGrp="1"/>
          </p:cNvSpPr>
          <p:nvPr>
            <p:ph idx="1"/>
          </p:nvPr>
        </p:nvSpPr>
        <p:spPr/>
        <p:txBody>
          <a:bodyPr/>
          <a:lstStyle/>
          <a:p>
            <a:r>
              <a:rPr lang="en-US" b="1" dirty="0" err="1">
                <a:solidFill>
                  <a:srgbClr val="0070C0"/>
                </a:solidFill>
              </a:rPr>
              <a:t>background:</a:t>
            </a:r>
            <a:r>
              <a:rPr lang="en-US" dirty="0" err="1">
                <a:solidFill>
                  <a:srgbClr val="0070C0"/>
                </a:solidFill>
              </a:rPr>
              <a:t>url</a:t>
            </a:r>
            <a:r>
              <a:rPr lang="en-US" dirty="0">
                <a:solidFill>
                  <a:srgbClr val="0070C0"/>
                </a:solidFill>
              </a:rPr>
              <a:t>(img_navsprites.gif) 00;</a:t>
            </a:r>
          </a:p>
          <a:p>
            <a:r>
              <a:rPr lang="en-US" b="1" dirty="0">
                <a:solidFill>
                  <a:srgbClr val="0070C0"/>
                </a:solidFill>
              </a:rPr>
              <a:t>width:</a:t>
            </a:r>
            <a:r>
              <a:rPr lang="en-US" dirty="0">
                <a:solidFill>
                  <a:srgbClr val="0070C0"/>
                </a:solidFill>
              </a:rPr>
              <a:t>46px;</a:t>
            </a:r>
          </a:p>
          <a:p>
            <a:r>
              <a:rPr lang="en-US" b="1" dirty="0">
                <a:solidFill>
                  <a:srgbClr val="0070C0"/>
                </a:solidFill>
              </a:rPr>
              <a:t>height:</a:t>
            </a:r>
            <a:r>
              <a:rPr lang="en-US" dirty="0">
                <a:solidFill>
                  <a:srgbClr val="0070C0"/>
                </a:solidFill>
              </a:rPr>
              <a:t>44px;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41</a:t>
            </a:fld>
            <a:endParaRPr lang="en-US" altLang="en-US" dirty="0"/>
          </a:p>
        </p:txBody>
      </p:sp>
    </p:spTree>
    <p:extLst>
      <p:ext uri="{BB962C8B-B14F-4D97-AF65-F5344CB8AC3E}">
        <p14:creationId xmlns:p14="http://schemas.microsoft.com/office/powerpoint/2010/main" val="467432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Dàn</a:t>
            </a:r>
            <a:r>
              <a:rPr lang="en-US" dirty="0"/>
              <a:t> </a:t>
            </a:r>
            <a:r>
              <a:rPr lang="en-US" dirty="0" err="1"/>
              <a:t>trang</a:t>
            </a:r>
            <a:r>
              <a:rPr lang="en-US" dirty="0"/>
              <a:t> </a:t>
            </a:r>
          </a:p>
        </p:txBody>
      </p:sp>
      <p:sp>
        <p:nvSpPr>
          <p:cNvPr id="3" name="Content Placeholder 2"/>
          <p:cNvSpPr>
            <a:spLocks noGrp="1"/>
          </p:cNvSpPr>
          <p:nvPr>
            <p:ph idx="1"/>
          </p:nvPr>
        </p:nvSpPr>
        <p:spPr/>
        <p:txBody>
          <a:bodyPr/>
          <a:lstStyle/>
          <a:p>
            <a:r>
              <a:rPr lang="en-US" dirty="0" err="1"/>
              <a:t>Sử</a:t>
            </a:r>
            <a:r>
              <a:rPr lang="en-US" dirty="0"/>
              <a:t> </a:t>
            </a:r>
            <a:r>
              <a:rPr lang="en-US" dirty="0" err="1"/>
              <a:t>dụng</a:t>
            </a:r>
            <a:r>
              <a:rPr lang="en-US" dirty="0"/>
              <a:t> div (</a:t>
            </a:r>
            <a:r>
              <a:rPr lang="en-US" dirty="0" err="1"/>
              <a:t>nên</a:t>
            </a:r>
            <a:r>
              <a:rPr lang="en-US" dirty="0"/>
              <a:t> </a:t>
            </a:r>
            <a:r>
              <a:rPr lang="en-US" dirty="0" err="1"/>
              <a:t>dùng</a:t>
            </a:r>
            <a:r>
              <a:rPr lang="en-US" dirty="0"/>
              <a:t>)</a:t>
            </a:r>
          </a:p>
          <a:p>
            <a:r>
              <a:rPr lang="en-US" dirty="0" err="1"/>
              <a:t>Sử</a:t>
            </a:r>
            <a:r>
              <a:rPr lang="en-US" dirty="0"/>
              <a:t> </a:t>
            </a:r>
            <a:r>
              <a:rPr lang="en-US" dirty="0" err="1"/>
              <a:t>dụng</a:t>
            </a:r>
            <a:r>
              <a:rPr lang="en-US" dirty="0"/>
              <a:t> table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42</a:t>
            </a:fld>
            <a:endParaRPr lang="en-US" altLang="en-US" dirty="0"/>
          </a:p>
        </p:txBody>
      </p:sp>
      <p:pic>
        <p:nvPicPr>
          <p:cNvPr id="114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362200"/>
            <a:ext cx="4867723"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36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Dàn</a:t>
            </a:r>
            <a:r>
              <a:rPr lang="en-US" dirty="0"/>
              <a:t> </a:t>
            </a:r>
            <a:r>
              <a:rPr lang="en-US" dirty="0" err="1"/>
              <a:t>trang</a:t>
            </a:r>
            <a:r>
              <a:rPr lang="en-US" dirty="0"/>
              <a:t> </a:t>
            </a:r>
            <a:r>
              <a:rPr lang="en-US" dirty="0" err="1"/>
              <a:t>sử</a:t>
            </a:r>
            <a:r>
              <a:rPr lang="en-US" dirty="0"/>
              <a:t> </a:t>
            </a:r>
            <a:r>
              <a:rPr lang="en-US" dirty="0" err="1"/>
              <a:t>dụng</a:t>
            </a:r>
            <a:r>
              <a:rPr lang="en-US" dirty="0"/>
              <a:t> div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43</a:t>
            </a:fld>
            <a:endParaRPr lang="en-US" altLang="en-US" dirty="0"/>
          </a:p>
        </p:txBody>
      </p:sp>
      <p:pic>
        <p:nvPicPr>
          <p:cNvPr id="1136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861" y="1524000"/>
            <a:ext cx="775431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0145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Dàn</a:t>
            </a:r>
            <a:r>
              <a:rPr lang="en-US" dirty="0"/>
              <a:t> </a:t>
            </a:r>
            <a:r>
              <a:rPr lang="en-US" dirty="0" err="1"/>
              <a:t>trang</a:t>
            </a:r>
            <a:r>
              <a:rPr lang="en-US" dirty="0"/>
              <a:t> </a:t>
            </a:r>
            <a:r>
              <a:rPr lang="en-US" dirty="0" err="1"/>
              <a:t>sử</a:t>
            </a:r>
            <a:r>
              <a:rPr lang="en-US" dirty="0"/>
              <a:t> </a:t>
            </a:r>
            <a:r>
              <a:rPr lang="en-US" dirty="0" err="1"/>
              <a:t>dụng</a:t>
            </a:r>
            <a:r>
              <a:rPr lang="en-US" dirty="0"/>
              <a:t> div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44</a:t>
            </a:fld>
            <a:endParaRPr lang="en-US" altLang="en-US" dirty="0"/>
          </a:p>
        </p:txBody>
      </p:sp>
      <p:pic>
        <p:nvPicPr>
          <p:cNvPr id="1126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30289" cy="4495800"/>
          </a:xfrm>
          <a:prstGeom prst="rect">
            <a:avLst/>
          </a:prstGeom>
          <a:solidFill>
            <a:schemeClr val="bg1"/>
          </a:solidFill>
          <a:ln>
            <a:noFill/>
          </a:ln>
        </p:spPr>
      </p:pic>
    </p:spTree>
    <p:extLst>
      <p:ext uri="{BB962C8B-B14F-4D97-AF65-F5344CB8AC3E}">
        <p14:creationId xmlns:p14="http://schemas.microsoft.com/office/powerpoint/2010/main" val="3260226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Dàn</a:t>
            </a:r>
            <a:r>
              <a:rPr lang="en-US" dirty="0"/>
              <a:t> </a:t>
            </a:r>
            <a:r>
              <a:rPr lang="en-US" dirty="0" err="1"/>
              <a:t>trang</a:t>
            </a:r>
            <a:r>
              <a:rPr lang="en-US" dirty="0"/>
              <a:t> </a:t>
            </a:r>
            <a:r>
              <a:rPr lang="en-US" dirty="0" err="1"/>
              <a:t>sử</a:t>
            </a:r>
            <a:r>
              <a:rPr lang="en-US" dirty="0"/>
              <a:t> </a:t>
            </a:r>
            <a:r>
              <a:rPr lang="en-US" dirty="0" err="1"/>
              <a:t>dụng</a:t>
            </a:r>
            <a:r>
              <a:rPr lang="en-US" dirty="0"/>
              <a:t> table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45</a:t>
            </a:fld>
            <a:endParaRPr lang="en-US" altLang="en-US" dirty="0"/>
          </a:p>
        </p:txBody>
      </p:sp>
      <p:pic>
        <p:nvPicPr>
          <p:cNvPr id="1116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543800" cy="4429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069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Dàn</a:t>
            </a:r>
            <a:r>
              <a:rPr lang="en-US" dirty="0"/>
              <a:t> </a:t>
            </a:r>
            <a:r>
              <a:rPr lang="en-US" dirty="0" err="1"/>
              <a:t>trang</a:t>
            </a:r>
            <a:r>
              <a:rPr lang="en-US" dirty="0"/>
              <a:t> </a:t>
            </a:r>
            <a:r>
              <a:rPr lang="en-US" dirty="0" err="1"/>
              <a:t>sử</a:t>
            </a:r>
            <a:r>
              <a:rPr lang="en-US" dirty="0"/>
              <a:t> </a:t>
            </a:r>
            <a:r>
              <a:rPr lang="en-US" dirty="0" err="1"/>
              <a:t>dụng</a:t>
            </a:r>
            <a:r>
              <a:rPr lang="en-US" dirty="0"/>
              <a:t> table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46</a:t>
            </a:fld>
            <a:endParaRPr lang="en-US" altLang="en-US" dirty="0"/>
          </a:p>
        </p:txBody>
      </p:sp>
      <p:pic>
        <p:nvPicPr>
          <p:cNvPr id="1105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373960"/>
            <a:ext cx="5791201" cy="5445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756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Ví dụ: Thực đơn </a:t>
            </a:r>
            <a:endParaRPr lang="en-US" dirty="0"/>
          </a:p>
        </p:txBody>
      </p:sp>
      <p:sp>
        <p:nvSpPr>
          <p:cNvPr id="3" name="Content Placeholder 2"/>
          <p:cNvSpPr>
            <a:spLocks noGrp="1"/>
          </p:cNvSpPr>
          <p:nvPr>
            <p:ph idx="1"/>
          </p:nvPr>
        </p:nvSpPr>
        <p:spPr/>
        <p:txBody>
          <a:bodyPr/>
          <a:lstStyle/>
          <a:p>
            <a:r>
              <a:rPr lang="en-US" dirty="0"/>
              <a:t>Single vertical</a:t>
            </a:r>
          </a:p>
          <a:p>
            <a:r>
              <a:rPr lang="en-US" dirty="0"/>
              <a:t>Single horizontal</a:t>
            </a:r>
          </a:p>
          <a:p>
            <a:r>
              <a:rPr lang="en-US" dirty="0"/>
              <a:t>Dropdown</a:t>
            </a:r>
          </a:p>
          <a:p>
            <a:r>
              <a:rPr lang="en-US" dirty="0" err="1"/>
              <a:t>Flyout</a:t>
            </a:r>
            <a:endParaRPr lang="en-US" dirty="0"/>
          </a:p>
          <a:p>
            <a:r>
              <a:rPr lang="en-US" dirty="0"/>
              <a:t>Dropline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47</a:t>
            </a:fld>
            <a:endParaRPr lang="en-US" altLang="en-US" dirty="0"/>
          </a:p>
        </p:txBody>
      </p:sp>
    </p:spTree>
    <p:extLst>
      <p:ext uri="{BB962C8B-B14F-4D97-AF65-F5344CB8AC3E}">
        <p14:creationId xmlns:p14="http://schemas.microsoft.com/office/powerpoint/2010/main" val="2195618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 y="228600"/>
            <a:ext cx="8015288" cy="914400"/>
          </a:xfrm>
        </p:spPr>
        <p:txBody>
          <a:bodyPr/>
          <a:lstStyle/>
          <a:p>
            <a:pPr eaLnBrk="1" hangingPunct="1"/>
            <a:r>
              <a:rPr lang="en-US" altLang="en-US" b="1">
                <a:latin typeface="Times New Roman" pitchFamily="18" charset="0"/>
              </a:rPr>
              <a:t>NỘI DUNG</a:t>
            </a:r>
          </a:p>
        </p:txBody>
      </p:sp>
      <p:grpSp>
        <p:nvGrpSpPr>
          <p:cNvPr id="6147" name="Group 47"/>
          <p:cNvGrpSpPr>
            <a:grpSpLocks/>
          </p:cNvGrpSpPr>
          <p:nvPr/>
        </p:nvGrpSpPr>
        <p:grpSpPr bwMode="auto">
          <a:xfrm>
            <a:off x="533400" y="3352800"/>
            <a:ext cx="8020050" cy="763588"/>
            <a:chOff x="1152" y="1440"/>
            <a:chExt cx="3935" cy="468"/>
          </a:xfrm>
        </p:grpSpPr>
        <p:sp>
          <p:nvSpPr>
            <p:cNvPr id="6183" name="AutoShape 48"/>
            <p:cNvSpPr>
              <a:spLocks noChangeArrowheads="1"/>
            </p:cNvSpPr>
            <p:nvPr/>
          </p:nvSpPr>
          <p:spPr bwMode="gray">
            <a:xfrm>
              <a:off x="1388" y="1475"/>
              <a:ext cx="3699" cy="421"/>
            </a:xfrm>
            <a:prstGeom prst="roundRect">
              <a:avLst>
                <a:gd name="adj" fmla="val 50000"/>
              </a:avLst>
            </a:prstGeom>
            <a:noFill/>
            <a:ln w="381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84" name="Group 49"/>
            <p:cNvGrpSpPr>
              <a:grpSpLocks/>
            </p:cNvGrpSpPr>
            <p:nvPr/>
          </p:nvGrpSpPr>
          <p:grpSpPr bwMode="auto">
            <a:xfrm>
              <a:off x="1152" y="1440"/>
              <a:ext cx="581" cy="468"/>
              <a:chOff x="720" y="960"/>
              <a:chExt cx="987" cy="795"/>
            </a:xfrm>
          </p:grpSpPr>
          <p:sp>
            <p:nvSpPr>
              <p:cNvPr id="6187" name="Oval 50"/>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41011" name="Oval 51"/>
              <p:cNvSpPr>
                <a:spLocks noChangeArrowheads="1"/>
              </p:cNvSpPr>
              <p:nvPr/>
            </p:nvSpPr>
            <p:spPr bwMode="gray">
              <a:xfrm rot="1758052">
                <a:off x="720" y="963"/>
                <a:ext cx="961" cy="764"/>
              </a:xfrm>
              <a:prstGeom prst="ellipse">
                <a:avLst/>
              </a:prstGeom>
              <a:gradFill rotWithShape="1">
                <a:gsLst>
                  <a:gs pos="0">
                    <a:schemeClr val="accent1"/>
                  </a:gs>
                  <a:gs pos="100000">
                    <a:schemeClr val="accent1">
                      <a:gamma/>
                      <a:shade val="46275"/>
                      <a:invGamma/>
                    </a:schemeClr>
                  </a:gs>
                </a:gsLst>
                <a:lin ang="5400000" scaled="1"/>
              </a:gradFill>
              <a:ln w="9525">
                <a:noFill/>
                <a:round/>
                <a:headEnd/>
                <a:tailEnd/>
              </a:ln>
              <a:effectLst/>
            </p:spPr>
            <p:txBody>
              <a:bodyPr wrap="none" anchor="ctr"/>
              <a:lstStyle/>
              <a:p>
                <a:pPr eaLnBrk="1" hangingPunct="1">
                  <a:defRPr/>
                </a:pPr>
                <a:endParaRPr lang="en-US">
                  <a:latin typeface="Arial" charset="0"/>
                </a:endParaRPr>
              </a:p>
            </p:txBody>
          </p:sp>
          <p:sp>
            <p:nvSpPr>
              <p:cNvPr id="6189" name="Oval 5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85" name="Text Box 53"/>
            <p:cNvSpPr txBox="1">
              <a:spLocks noChangeArrowheads="1"/>
            </p:cNvSpPr>
            <p:nvPr/>
          </p:nvSpPr>
          <p:spPr bwMode="gray">
            <a:xfrm>
              <a:off x="1659" y="1531"/>
              <a:ext cx="48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solidFill>
                    <a:srgbClr val="000000"/>
                  </a:solidFill>
                </a:rPr>
                <a:t> DOM</a:t>
              </a:r>
            </a:p>
          </p:txBody>
        </p:sp>
        <p:sp>
          <p:nvSpPr>
            <p:cNvPr id="6186" name="Text Box 54"/>
            <p:cNvSpPr txBox="1">
              <a:spLocks noChangeArrowheads="1"/>
            </p:cNvSpPr>
            <p:nvPr/>
          </p:nvSpPr>
          <p:spPr bwMode="gray">
            <a:xfrm>
              <a:off x="1323" y="1475"/>
              <a:ext cx="28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3.</a:t>
              </a:r>
            </a:p>
          </p:txBody>
        </p:sp>
      </p:grpSp>
      <p:sp>
        <p:nvSpPr>
          <p:cNvPr id="6148" name="Text Box 38"/>
          <p:cNvSpPr txBox="1">
            <a:spLocks noChangeArrowheads="1"/>
          </p:cNvSpPr>
          <p:nvPr/>
        </p:nvSpPr>
        <p:spPr bwMode="gray">
          <a:xfrm>
            <a:off x="2020888" y="5365750"/>
            <a:ext cx="52228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1.</a:t>
            </a:r>
          </a:p>
        </p:txBody>
      </p:sp>
      <p:grpSp>
        <p:nvGrpSpPr>
          <p:cNvPr id="6149" name="Group 135"/>
          <p:cNvGrpSpPr>
            <a:grpSpLocks/>
          </p:cNvGrpSpPr>
          <p:nvPr/>
        </p:nvGrpSpPr>
        <p:grpSpPr bwMode="auto">
          <a:xfrm>
            <a:off x="533400" y="1447800"/>
            <a:ext cx="7618413" cy="763588"/>
            <a:chOff x="576" y="1152"/>
            <a:chExt cx="4674" cy="481"/>
          </a:xfrm>
        </p:grpSpPr>
        <p:sp>
          <p:nvSpPr>
            <p:cNvPr id="6176" name="Text Box 37"/>
            <p:cNvSpPr txBox="1">
              <a:spLocks noChangeArrowheads="1"/>
            </p:cNvSpPr>
            <p:nvPr/>
          </p:nvSpPr>
          <p:spPr bwMode="gray">
            <a:xfrm>
              <a:off x="1200" y="1248"/>
              <a:ext cx="39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t> CSS</a:t>
              </a:r>
            </a:p>
          </p:txBody>
        </p:sp>
        <p:sp>
          <p:nvSpPr>
            <p:cNvPr id="6177" name="AutoShape 40"/>
            <p:cNvSpPr>
              <a:spLocks noChangeArrowheads="1"/>
            </p:cNvSpPr>
            <p:nvPr/>
          </p:nvSpPr>
          <p:spPr bwMode="gray">
            <a:xfrm>
              <a:off x="912" y="1200"/>
              <a:ext cx="4338" cy="433"/>
            </a:xfrm>
            <a:prstGeom prst="roundRect">
              <a:avLst>
                <a:gd name="adj" fmla="val 50000"/>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78" name="Group 33"/>
            <p:cNvGrpSpPr>
              <a:grpSpLocks/>
            </p:cNvGrpSpPr>
            <p:nvPr/>
          </p:nvGrpSpPr>
          <p:grpSpPr bwMode="auto">
            <a:xfrm>
              <a:off x="576" y="1152"/>
              <a:ext cx="681" cy="481"/>
              <a:chOff x="720" y="960"/>
              <a:chExt cx="987" cy="795"/>
            </a:xfrm>
          </p:grpSpPr>
          <p:sp>
            <p:nvSpPr>
              <p:cNvPr id="6180" name="Oval 3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81" name="Oval 35"/>
              <p:cNvSpPr>
                <a:spLocks noChangeArrowheads="1"/>
              </p:cNvSpPr>
              <p:nvPr/>
            </p:nvSpPr>
            <p:spPr bwMode="gray">
              <a:xfrm rot="1758052">
                <a:off x="720" y="960"/>
                <a:ext cx="959" cy="769"/>
              </a:xfrm>
              <a:prstGeom prst="ellipse">
                <a:avLst/>
              </a:prstGeom>
              <a:gradFill rotWithShape="1">
                <a:gsLst>
                  <a:gs pos="0">
                    <a:schemeClr val="tx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82" name="Oval 3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79" name="Text Box 46"/>
            <p:cNvSpPr txBox="1">
              <a:spLocks noChangeArrowheads="1"/>
            </p:cNvSpPr>
            <p:nvPr/>
          </p:nvSpPr>
          <p:spPr bwMode="gray">
            <a:xfrm>
              <a:off x="764" y="1200"/>
              <a:ext cx="3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t>1.</a:t>
              </a:r>
            </a:p>
          </p:txBody>
        </p:sp>
      </p:grpSp>
      <p:grpSp>
        <p:nvGrpSpPr>
          <p:cNvPr id="6150" name="Group 161"/>
          <p:cNvGrpSpPr>
            <a:grpSpLocks/>
          </p:cNvGrpSpPr>
          <p:nvPr/>
        </p:nvGrpSpPr>
        <p:grpSpPr bwMode="auto">
          <a:xfrm>
            <a:off x="533400" y="2362200"/>
            <a:ext cx="7618413" cy="763588"/>
            <a:chOff x="528" y="1728"/>
            <a:chExt cx="4608" cy="481"/>
          </a:xfrm>
        </p:grpSpPr>
        <p:sp>
          <p:nvSpPr>
            <p:cNvPr id="6169" name="AutoShape 40"/>
            <p:cNvSpPr>
              <a:spLocks noChangeArrowheads="1"/>
            </p:cNvSpPr>
            <p:nvPr/>
          </p:nvSpPr>
          <p:spPr bwMode="gray">
            <a:xfrm>
              <a:off x="798" y="1775"/>
              <a:ext cx="4338" cy="433"/>
            </a:xfrm>
            <a:prstGeom prst="roundRect">
              <a:avLst>
                <a:gd name="adj" fmla="val 50000"/>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70" name="Text Box 45"/>
            <p:cNvSpPr txBox="1">
              <a:spLocks noChangeArrowheads="1"/>
            </p:cNvSpPr>
            <p:nvPr/>
          </p:nvSpPr>
          <p:spPr bwMode="gray">
            <a:xfrm>
              <a:off x="1194" y="1841"/>
              <a:ext cx="37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err="1">
                  <a:solidFill>
                    <a:srgbClr val="FF0000"/>
                  </a:solidFill>
                </a:rPr>
                <a:t>Javascript</a:t>
              </a:r>
              <a:endParaRPr lang="en-US" altLang="en-US" sz="2400" b="1" dirty="0">
                <a:solidFill>
                  <a:srgbClr val="FF0000"/>
                </a:solidFill>
              </a:endParaRPr>
            </a:p>
          </p:txBody>
        </p:sp>
        <p:grpSp>
          <p:nvGrpSpPr>
            <p:cNvPr id="6171" name="Group 41"/>
            <p:cNvGrpSpPr>
              <a:grpSpLocks/>
            </p:cNvGrpSpPr>
            <p:nvPr/>
          </p:nvGrpSpPr>
          <p:grpSpPr bwMode="auto">
            <a:xfrm>
              <a:off x="528" y="1728"/>
              <a:ext cx="681" cy="481"/>
              <a:chOff x="720" y="960"/>
              <a:chExt cx="987" cy="795"/>
            </a:xfrm>
          </p:grpSpPr>
          <p:sp>
            <p:nvSpPr>
              <p:cNvPr id="6173" name="Oval 4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3" name="Oval 43"/>
              <p:cNvSpPr>
                <a:spLocks noChangeArrowheads="1"/>
              </p:cNvSpPr>
              <p:nvPr/>
            </p:nvSpPr>
            <p:spPr bwMode="gray">
              <a:xfrm rot="1758052">
                <a:off x="720" y="960"/>
                <a:ext cx="959" cy="764"/>
              </a:xfrm>
              <a:prstGeom prst="ellipse">
                <a:avLst/>
              </a:prstGeom>
              <a:gradFill rotWithShape="1">
                <a:gsLst>
                  <a:gs pos="0">
                    <a:schemeClr val="hlink"/>
                  </a:gs>
                  <a:gs pos="100000">
                    <a:schemeClr val="hlink">
                      <a:gamma/>
                      <a:shade val="46275"/>
                      <a:invGamma/>
                    </a:schemeClr>
                  </a:gs>
                </a:gsLst>
                <a:lin ang="5400000" scaled="1"/>
              </a:gradFill>
              <a:ln w="9525">
                <a:noFill/>
                <a:round/>
                <a:headEnd/>
                <a:tailEnd/>
              </a:ln>
              <a:effectLst/>
            </p:spPr>
            <p:txBody>
              <a:bodyPr wrap="none" anchor="ctr"/>
              <a:lstStyle/>
              <a:p>
                <a:pPr eaLnBrk="1" hangingPunct="1">
                  <a:defRPr/>
                </a:pPr>
                <a:endParaRPr lang="en-US">
                  <a:latin typeface="Arial" charset="0"/>
                </a:endParaRPr>
              </a:p>
            </p:txBody>
          </p:sp>
          <p:sp>
            <p:nvSpPr>
              <p:cNvPr id="6175" name="Oval 4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72" name="Text Box 46"/>
            <p:cNvSpPr txBox="1">
              <a:spLocks noChangeArrowheads="1"/>
            </p:cNvSpPr>
            <p:nvPr/>
          </p:nvSpPr>
          <p:spPr bwMode="gray">
            <a:xfrm>
              <a:off x="729" y="1764"/>
              <a:ext cx="3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2.</a:t>
              </a:r>
            </a:p>
          </p:txBody>
        </p:sp>
      </p:grpSp>
      <p:grpSp>
        <p:nvGrpSpPr>
          <p:cNvPr id="6151" name="Group 162"/>
          <p:cNvGrpSpPr>
            <a:grpSpLocks/>
          </p:cNvGrpSpPr>
          <p:nvPr/>
        </p:nvGrpSpPr>
        <p:grpSpPr bwMode="auto">
          <a:xfrm>
            <a:off x="533400" y="4341813"/>
            <a:ext cx="8502650" cy="763587"/>
            <a:chOff x="576" y="1152"/>
            <a:chExt cx="4955" cy="481"/>
          </a:xfrm>
        </p:grpSpPr>
        <p:sp>
          <p:nvSpPr>
            <p:cNvPr id="6162" name="Text Box 37"/>
            <p:cNvSpPr txBox="1">
              <a:spLocks noChangeArrowheads="1"/>
            </p:cNvSpPr>
            <p:nvPr/>
          </p:nvSpPr>
          <p:spPr bwMode="gray">
            <a:xfrm>
              <a:off x="1200" y="1248"/>
              <a:ext cx="4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t> </a:t>
              </a:r>
              <a:r>
                <a:rPr lang="en-US" altLang="en-US" sz="2400" b="1" dirty="0" err="1"/>
                <a:t>Một</a:t>
              </a:r>
              <a:r>
                <a:rPr lang="en-US" altLang="en-US" sz="2400" b="1" dirty="0"/>
                <a:t> </a:t>
              </a:r>
              <a:r>
                <a:rPr lang="en-US" altLang="en-US" sz="2400" b="1" dirty="0" err="1"/>
                <a:t>số</a:t>
              </a:r>
              <a:r>
                <a:rPr lang="en-US" altLang="en-US" sz="2400" b="1" dirty="0"/>
                <a:t> </a:t>
              </a:r>
              <a:r>
                <a:rPr lang="en-US" altLang="en-US" sz="2400" b="1" dirty="0" err="1"/>
                <a:t>vấn</a:t>
              </a:r>
              <a:r>
                <a:rPr lang="en-US" altLang="en-US" sz="2400" b="1" dirty="0"/>
                <a:t> </a:t>
              </a:r>
              <a:r>
                <a:rPr lang="en-US" altLang="en-US" sz="2400" b="1" dirty="0" err="1"/>
                <a:t>đề</a:t>
              </a:r>
              <a:r>
                <a:rPr lang="en-US" altLang="en-US" sz="2400" b="1" dirty="0"/>
                <a:t> </a:t>
              </a:r>
              <a:r>
                <a:rPr lang="en-US" altLang="en-US" sz="2400" b="1" dirty="0" err="1"/>
                <a:t>lưu</a:t>
              </a:r>
              <a:r>
                <a:rPr lang="en-US" altLang="en-US" sz="2400" b="1" dirty="0"/>
                <a:t> ý</a:t>
              </a:r>
            </a:p>
          </p:txBody>
        </p:sp>
        <p:sp>
          <p:nvSpPr>
            <p:cNvPr id="6163" name="AutoShape 40"/>
            <p:cNvSpPr>
              <a:spLocks noChangeArrowheads="1"/>
            </p:cNvSpPr>
            <p:nvPr/>
          </p:nvSpPr>
          <p:spPr bwMode="gray">
            <a:xfrm>
              <a:off x="912" y="1200"/>
              <a:ext cx="4338" cy="433"/>
            </a:xfrm>
            <a:prstGeom prst="roundRect">
              <a:avLst>
                <a:gd name="adj" fmla="val 50000"/>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64" name="Group 33"/>
            <p:cNvGrpSpPr>
              <a:grpSpLocks/>
            </p:cNvGrpSpPr>
            <p:nvPr/>
          </p:nvGrpSpPr>
          <p:grpSpPr bwMode="auto">
            <a:xfrm>
              <a:off x="576" y="1152"/>
              <a:ext cx="681" cy="481"/>
              <a:chOff x="720" y="960"/>
              <a:chExt cx="987" cy="795"/>
            </a:xfrm>
          </p:grpSpPr>
          <p:sp>
            <p:nvSpPr>
              <p:cNvPr id="6166" name="Oval 3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67" name="Oval 35"/>
              <p:cNvSpPr>
                <a:spLocks noChangeArrowheads="1"/>
              </p:cNvSpPr>
              <p:nvPr/>
            </p:nvSpPr>
            <p:spPr bwMode="gray">
              <a:xfrm rot="1758052">
                <a:off x="720" y="960"/>
                <a:ext cx="959" cy="769"/>
              </a:xfrm>
              <a:prstGeom prst="ellipse">
                <a:avLst/>
              </a:prstGeom>
              <a:gradFill rotWithShape="1">
                <a:gsLst>
                  <a:gs pos="0">
                    <a:schemeClr val="tx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68" name="Oval 3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65" name="Text Box 46"/>
            <p:cNvSpPr txBox="1">
              <a:spLocks noChangeArrowheads="1"/>
            </p:cNvSpPr>
            <p:nvPr/>
          </p:nvSpPr>
          <p:spPr bwMode="gray">
            <a:xfrm>
              <a:off x="764" y="1200"/>
              <a:ext cx="3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t>4.</a:t>
              </a:r>
            </a:p>
          </p:txBody>
        </p:sp>
      </p:grpSp>
      <p:pic>
        <p:nvPicPr>
          <p:cNvPr id="6153" name="Picture 1028" descr="C:\Program Files\Common Files\Microsoft Shared\Clipart\cagcat50\bd06663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8238" y="5427663"/>
            <a:ext cx="1547812"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fld id="{C5003543-94F0-4128-A720-9BF69CC3CFA1}" type="slidenum">
              <a:rPr lang="en-US" altLang="en-US" sz="1200" smtClean="0">
                <a:latin typeface="Arial Black" pitchFamily="34" charset="0"/>
              </a:rPr>
              <a:pPr>
                <a:spcBef>
                  <a:spcPct val="0"/>
                </a:spcBef>
                <a:buClrTx/>
                <a:buSzTx/>
                <a:buFontTx/>
                <a:buNone/>
              </a:pPr>
              <a:t>48</a:t>
            </a:fld>
            <a:endParaRPr lang="en-US" altLang="en-US" sz="1200">
              <a:latin typeface="Arial Black" pitchFamily="34" charset="0"/>
            </a:endParaRPr>
          </a:p>
        </p:txBody>
      </p:sp>
    </p:spTree>
    <p:extLst>
      <p:ext uri="{BB962C8B-B14F-4D97-AF65-F5344CB8AC3E}">
        <p14:creationId xmlns:p14="http://schemas.microsoft.com/office/powerpoint/2010/main" val="1212740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1AC4-E985-40A2-BDF1-81C38C132D38}"/>
              </a:ext>
            </a:extLst>
          </p:cNvPr>
          <p:cNvSpPr>
            <a:spLocks noGrp="1"/>
          </p:cNvSpPr>
          <p:nvPr>
            <p:ph type="title"/>
          </p:nvPr>
        </p:nvSpPr>
        <p:spPr/>
        <p:txBody>
          <a:bodyPr/>
          <a:lstStyle/>
          <a:p>
            <a:r>
              <a:rPr lang="en-US" dirty="0"/>
              <a:t>JavaScript</a:t>
            </a:r>
          </a:p>
        </p:txBody>
      </p:sp>
      <p:sp>
        <p:nvSpPr>
          <p:cNvPr id="3" name="Content Placeholder 2">
            <a:extLst>
              <a:ext uri="{FF2B5EF4-FFF2-40B4-BE49-F238E27FC236}">
                <a16:creationId xmlns:a16="http://schemas.microsoft.com/office/drawing/2014/main" id="{41FD5CB2-81B2-449D-B527-09F0071C84B3}"/>
              </a:ext>
            </a:extLst>
          </p:cNvPr>
          <p:cNvSpPr>
            <a:spLocks noGrp="1"/>
          </p:cNvSpPr>
          <p:nvPr>
            <p:ph idx="1"/>
          </p:nvPr>
        </p:nvSpPr>
        <p:spPr/>
        <p:txBody>
          <a:bodyPr/>
          <a:lstStyle/>
          <a:p>
            <a:r>
              <a:rPr lang="vi-VN" dirty="0"/>
              <a:t>JavaScript (viết tắt là JS) là một ngôn ngữ lập trình kịch bản phía máy khách, mã lệnh được thực thi bởi trình duyệt của người dùng.</a:t>
            </a:r>
          </a:p>
          <a:p>
            <a:r>
              <a:rPr lang="vi-VN" dirty="0"/>
              <a:t>JavaScript được sử dụng rộng rãi trong việc kết hợp với HTML/CSS để thiết kế web động.</a:t>
            </a:r>
            <a:endParaRPr lang="en-US" dirty="0"/>
          </a:p>
        </p:txBody>
      </p:sp>
      <p:sp>
        <p:nvSpPr>
          <p:cNvPr id="4" name="Slide Number Placeholder 3">
            <a:extLst>
              <a:ext uri="{FF2B5EF4-FFF2-40B4-BE49-F238E27FC236}">
                <a16:creationId xmlns:a16="http://schemas.microsoft.com/office/drawing/2014/main" id="{F441269F-D07D-4FDA-BDDF-27C3D49A3467}"/>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49</a:t>
            </a:fld>
            <a:endParaRPr lang="en-US" altLang="en-US" dirty="0"/>
          </a:p>
        </p:txBody>
      </p:sp>
    </p:spTree>
    <p:extLst>
      <p:ext uri="{BB962C8B-B14F-4D97-AF65-F5344CB8AC3E}">
        <p14:creationId xmlns:p14="http://schemas.microsoft.com/office/powerpoint/2010/main" val="315649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AF0-6E14-4084-BF1C-B570E201260C}"/>
              </a:ext>
            </a:extLst>
          </p:cNvPr>
          <p:cNvSpPr>
            <a:spLocks noGrp="1"/>
          </p:cNvSpPr>
          <p:nvPr>
            <p:ph type="title"/>
          </p:nvPr>
        </p:nvSpPr>
        <p:spPr/>
        <p:txBody>
          <a:bodyPr/>
          <a:lstStyle/>
          <a:p>
            <a:r>
              <a:rPr lang="en-US" sz="4000" dirty="0"/>
              <a:t>Cách </a:t>
            </a:r>
            <a:r>
              <a:rPr lang="en-US" sz="4000" dirty="0" err="1"/>
              <a:t>viết</a:t>
            </a:r>
            <a:r>
              <a:rPr lang="en-US" sz="4000" dirty="0"/>
              <a:t> </a:t>
            </a:r>
            <a:r>
              <a:rPr lang="en-US" sz="4000" dirty="0" err="1"/>
              <a:t>một</a:t>
            </a:r>
            <a:r>
              <a:rPr lang="en-US" sz="4000" dirty="0"/>
              <a:t> </a:t>
            </a:r>
            <a:r>
              <a:rPr lang="en-US" sz="4000" dirty="0" err="1"/>
              <a:t>nội</a:t>
            </a:r>
            <a:r>
              <a:rPr lang="en-US" sz="4000" dirty="0"/>
              <a:t> dung CSS</a:t>
            </a:r>
          </a:p>
        </p:txBody>
      </p:sp>
      <p:sp>
        <p:nvSpPr>
          <p:cNvPr id="3" name="Content Placeholder 2">
            <a:extLst>
              <a:ext uri="{FF2B5EF4-FFF2-40B4-BE49-F238E27FC236}">
                <a16:creationId xmlns:a16="http://schemas.microsoft.com/office/drawing/2014/main" id="{E73D638F-7A60-4302-B75E-E2B8C788DD9F}"/>
              </a:ext>
            </a:extLst>
          </p:cNvPr>
          <p:cNvSpPr>
            <a:spLocks noGrp="1"/>
          </p:cNvSpPr>
          <p:nvPr>
            <p:ph idx="1"/>
          </p:nvPr>
        </p:nvSpPr>
        <p:spPr>
          <a:xfrm>
            <a:off x="609600" y="1600200"/>
            <a:ext cx="7924800" cy="4800600"/>
          </a:xfrm>
        </p:spPr>
        <p:txBody>
          <a:bodyPr/>
          <a:lstStyle/>
          <a:p>
            <a:pPr algn="l"/>
            <a:r>
              <a:rPr lang="en-US" sz="2800" b="0" i="0" u="none" strike="noStrike" dirty="0">
                <a:solidFill>
                  <a:srgbClr val="333333"/>
                </a:solidFill>
                <a:effectLst/>
                <a:latin typeface="Arial" panose="020B0604020202020204" pitchFamily="34" charset="0"/>
              </a:rPr>
              <a:t>T</a:t>
            </a:r>
            <a:r>
              <a:rPr lang="vi-VN" sz="2800" b="0" i="0" u="none" strike="noStrike" dirty="0">
                <a:solidFill>
                  <a:srgbClr val="333333"/>
                </a:solidFill>
                <a:effectLst/>
                <a:latin typeface="Arial" panose="020B0604020202020204" pitchFamily="34" charset="0"/>
              </a:rPr>
              <a:t>heo cấu trúc như sau:</a:t>
            </a:r>
          </a:p>
          <a:p>
            <a:pPr lvl="1"/>
            <a:r>
              <a:rPr lang="vi-VN" sz="2400" b="0" i="0" u="none" strike="noStrike" dirty="0">
                <a:solidFill>
                  <a:srgbClr val="1A5EBA"/>
                </a:solidFill>
                <a:effectLst/>
                <a:latin typeface="Arial" panose="020B0604020202020204" pitchFamily="34" charset="0"/>
              </a:rPr>
              <a:t>Bộ chọn { thuộc tính: giá trị; }</a:t>
            </a:r>
            <a:endParaRPr lang="vi-VN" sz="2400" b="0" i="0" u="none" strike="noStrike" dirty="0">
              <a:solidFill>
                <a:srgbClr val="333333"/>
              </a:solidFill>
              <a:effectLst/>
              <a:latin typeface="Arial" panose="020B0604020202020204" pitchFamily="34" charset="0"/>
            </a:endParaRPr>
          </a:p>
          <a:p>
            <a:r>
              <a:rPr lang="en-US" sz="2800" dirty="0" err="1"/>
              <a:t>Ví</a:t>
            </a:r>
            <a:r>
              <a:rPr lang="en-US" sz="2800" dirty="0"/>
              <a:t> </a:t>
            </a:r>
            <a:r>
              <a:rPr lang="en-US" sz="2800" dirty="0" err="1"/>
              <a:t>dụ</a:t>
            </a:r>
            <a:r>
              <a:rPr lang="en-US" sz="2800" dirty="0"/>
              <a:t>:</a:t>
            </a:r>
          </a:p>
          <a:p>
            <a:pPr lvl="1"/>
            <a:r>
              <a:rPr lang="en-US" sz="2400" dirty="0">
                <a:solidFill>
                  <a:srgbClr val="1A5EBA"/>
                </a:solidFill>
                <a:latin typeface="Arial" panose="020B0604020202020204" pitchFamily="34" charset="0"/>
              </a:rPr>
              <a:t>p { color: red; }</a:t>
            </a:r>
          </a:p>
          <a:p>
            <a:pPr lvl="1"/>
            <a:r>
              <a:rPr lang="en-US" sz="2400" dirty="0">
                <a:solidFill>
                  <a:srgbClr val="1A5EBA"/>
                </a:solidFill>
                <a:latin typeface="Arial" panose="020B0604020202020204" pitchFamily="34" charset="0"/>
              </a:rPr>
              <a:t>p { color: red; float: left; padding-left: 10px; }</a:t>
            </a:r>
          </a:p>
          <a:p>
            <a:pPr lvl="1"/>
            <a:r>
              <a:rPr lang="en-US" sz="2400" dirty="0">
                <a:solidFill>
                  <a:srgbClr val="1A5EBA"/>
                </a:solidFill>
                <a:latin typeface="Arial" panose="020B0604020202020204" pitchFamily="34" charset="0"/>
              </a:rPr>
              <a:t>p {</a:t>
            </a:r>
          </a:p>
          <a:p>
            <a:pPr marL="457200" lvl="1" indent="0">
              <a:buNone/>
            </a:pPr>
            <a:r>
              <a:rPr lang="en-US" sz="2400" dirty="0">
                <a:solidFill>
                  <a:srgbClr val="1A5EBA"/>
                </a:solidFill>
                <a:latin typeface="Arial" panose="020B0604020202020204" pitchFamily="34" charset="0"/>
              </a:rPr>
              <a:t>	  color: red;</a:t>
            </a:r>
          </a:p>
          <a:p>
            <a:pPr marL="685800" lvl="1" indent="0">
              <a:buNone/>
            </a:pPr>
            <a:r>
              <a:rPr lang="en-US" dirty="0">
                <a:solidFill>
                  <a:srgbClr val="1A5EBA"/>
                </a:solidFill>
                <a:latin typeface="Arial" panose="020B0604020202020204" pitchFamily="34" charset="0"/>
              </a:rPr>
              <a:t>    </a:t>
            </a:r>
            <a:r>
              <a:rPr lang="en-US" sz="2400" dirty="0">
                <a:solidFill>
                  <a:srgbClr val="1A5EBA"/>
                </a:solidFill>
                <a:latin typeface="Arial" panose="020B0604020202020204" pitchFamily="34" charset="0"/>
              </a:rPr>
              <a:t>float: left;</a:t>
            </a:r>
          </a:p>
          <a:p>
            <a:pPr marL="685800" lvl="1" indent="0">
              <a:buNone/>
            </a:pPr>
            <a:r>
              <a:rPr lang="en-US" sz="2400" dirty="0">
                <a:solidFill>
                  <a:srgbClr val="1A5EBA"/>
                </a:solidFill>
                <a:latin typeface="Arial" panose="020B0604020202020204" pitchFamily="34" charset="0"/>
              </a:rPr>
              <a:t>    padding-left: 10px;</a:t>
            </a:r>
          </a:p>
          <a:p>
            <a:pPr marL="685800" lvl="1" indent="0">
              <a:buNone/>
            </a:pPr>
            <a:r>
              <a:rPr lang="en-US" sz="2400" dirty="0">
                <a:solidFill>
                  <a:srgbClr val="1A5EBA"/>
                </a:solidFill>
                <a:latin typeface="Arial" panose="020B0604020202020204" pitchFamily="34" charset="0"/>
              </a:rPr>
              <a:t>}</a:t>
            </a:r>
          </a:p>
        </p:txBody>
      </p:sp>
      <p:sp>
        <p:nvSpPr>
          <p:cNvPr id="4" name="Slide Number Placeholder 3">
            <a:extLst>
              <a:ext uri="{FF2B5EF4-FFF2-40B4-BE49-F238E27FC236}">
                <a16:creationId xmlns:a16="http://schemas.microsoft.com/office/drawing/2014/main" id="{8CD64717-AC01-43F9-9719-B75112C03E13}"/>
              </a:ext>
            </a:extLst>
          </p:cNvPr>
          <p:cNvSpPr>
            <a:spLocks noGrp="1"/>
          </p:cNvSpPr>
          <p:nvPr>
            <p:ph type="sldNum" sz="quarter" idx="12"/>
          </p:nvPr>
        </p:nvSpPr>
        <p:spPr/>
        <p:txBody>
          <a:bodyPr/>
          <a:lstStyle/>
          <a:p>
            <a:pPr algn="l">
              <a:defRPr/>
            </a:pPr>
            <a:fld id="{9E33122B-1A00-40F9-9DB2-0145749B05D4}" type="slidenum">
              <a:rPr lang="en-US" altLang="en-US" sz="1100" smtClean="0"/>
              <a:pPr algn="l">
                <a:defRPr/>
              </a:pPr>
              <a:t>5</a:t>
            </a:fld>
            <a:endParaRPr lang="en-US" altLang="en-US" sz="1100" dirty="0"/>
          </a:p>
        </p:txBody>
      </p:sp>
    </p:spTree>
    <p:extLst>
      <p:ext uri="{BB962C8B-B14F-4D97-AF65-F5344CB8AC3E}">
        <p14:creationId xmlns:p14="http://schemas.microsoft.com/office/powerpoint/2010/main" val="149309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Tại</a:t>
            </a:r>
            <a:r>
              <a:rPr lang="en-US" dirty="0"/>
              <a:t> </a:t>
            </a:r>
            <a:r>
              <a:rPr lang="en-US" dirty="0" err="1"/>
              <a:t>sao</a:t>
            </a:r>
            <a:r>
              <a:rPr lang="en-US" dirty="0"/>
              <a:t> </a:t>
            </a:r>
            <a:r>
              <a:rPr lang="en-US" dirty="0" err="1"/>
              <a:t>sử</a:t>
            </a:r>
            <a:r>
              <a:rPr lang="en-US" dirty="0"/>
              <a:t> </a:t>
            </a:r>
            <a:r>
              <a:rPr lang="en-US" dirty="0" err="1"/>
              <a:t>dụng</a:t>
            </a:r>
            <a:r>
              <a:rPr lang="en-US" dirty="0"/>
              <a:t> JavaScript? </a:t>
            </a:r>
          </a:p>
        </p:txBody>
      </p:sp>
      <p:sp>
        <p:nvSpPr>
          <p:cNvPr id="3" name="Content Placeholder 2"/>
          <p:cNvSpPr>
            <a:spLocks noGrp="1"/>
          </p:cNvSpPr>
          <p:nvPr>
            <p:ph idx="1"/>
          </p:nvPr>
        </p:nvSpPr>
        <p:spPr>
          <a:xfrm>
            <a:off x="304800" y="1371600"/>
            <a:ext cx="8686800" cy="5334000"/>
          </a:xfrm>
          <a:solidFill>
            <a:schemeClr val="bg1"/>
          </a:solidFill>
        </p:spPr>
        <p:txBody>
          <a:bodyPr/>
          <a:lstStyle/>
          <a:p>
            <a:r>
              <a:rPr lang="vi-VN" dirty="0"/>
              <a:t>HTML:</a:t>
            </a:r>
            <a:endParaRPr lang="en-US" dirty="0"/>
          </a:p>
          <a:p>
            <a:pPr lvl="1"/>
            <a:r>
              <a:rPr lang="vi-VN" dirty="0"/>
              <a:t>Cung cấp các thẻ tạo (khai báo) đối</a:t>
            </a:r>
            <a:r>
              <a:rPr lang="en-US" dirty="0"/>
              <a:t> </a:t>
            </a:r>
            <a:r>
              <a:rPr lang="vi-VN" dirty="0"/>
              <a:t>tượng tài liệu nhưng </a:t>
            </a:r>
            <a:r>
              <a:rPr lang="vi-VN" dirty="0">
                <a:solidFill>
                  <a:srgbClr val="FF0000"/>
                </a:solidFill>
              </a:rPr>
              <a:t>không cung cấp khả</a:t>
            </a:r>
            <a:r>
              <a:rPr lang="en-US" dirty="0">
                <a:solidFill>
                  <a:srgbClr val="FF0000"/>
                </a:solidFill>
              </a:rPr>
              <a:t> </a:t>
            </a:r>
            <a:r>
              <a:rPr lang="vi-VN" dirty="0">
                <a:solidFill>
                  <a:srgbClr val="FF0000"/>
                </a:solidFill>
              </a:rPr>
              <a:t>năng quản lý </a:t>
            </a:r>
            <a:r>
              <a:rPr lang="vi-VN" dirty="0"/>
              <a:t>(hủy, thay đổi thuộc tính,</a:t>
            </a:r>
            <a:r>
              <a:rPr lang="en-US" dirty="0"/>
              <a:t> </a:t>
            </a:r>
            <a:r>
              <a:rPr lang="vi-VN" dirty="0"/>
              <a:t>triệu gọi phương thức) chúng.</a:t>
            </a:r>
            <a:endParaRPr lang="en-US" dirty="0"/>
          </a:p>
          <a:p>
            <a:pPr lvl="1"/>
            <a:r>
              <a:rPr lang="vi-VN" dirty="0"/>
              <a:t>Ví dụ: thẻ &lt;input type = “button” …&gt; tạo</a:t>
            </a:r>
            <a:r>
              <a:rPr lang="en-US" dirty="0"/>
              <a:t> </a:t>
            </a:r>
            <a:r>
              <a:rPr lang="vi-VN" dirty="0"/>
              <a:t>một nút bấm nhưng HTML không xử lý sự</a:t>
            </a:r>
            <a:r>
              <a:rPr lang="en-US" dirty="0"/>
              <a:t> </a:t>
            </a:r>
            <a:r>
              <a:rPr lang="vi-VN" dirty="0"/>
              <a:t>kiện khi nút được bấm (onclick).</a:t>
            </a:r>
            <a:endParaRPr lang="en-US" dirty="0"/>
          </a:p>
          <a:p>
            <a:r>
              <a:rPr lang="vi-VN" dirty="0"/>
              <a:t>JavaScript (Scripts):</a:t>
            </a:r>
            <a:endParaRPr lang="en-US" dirty="0"/>
          </a:p>
          <a:p>
            <a:pPr lvl="1"/>
            <a:r>
              <a:rPr lang="vi-VN" dirty="0"/>
              <a:t>Quản lý </a:t>
            </a:r>
            <a:r>
              <a:rPr lang="vi-VN" dirty="0">
                <a:solidFill>
                  <a:srgbClr val="FF0000"/>
                </a:solidFill>
              </a:rPr>
              <a:t>(tạo, hủy bỏ, thay đổi thuộc tính,</a:t>
            </a:r>
            <a:r>
              <a:rPr lang="en-US" dirty="0">
                <a:solidFill>
                  <a:srgbClr val="FF0000"/>
                </a:solidFill>
              </a:rPr>
              <a:t> </a:t>
            </a:r>
            <a:r>
              <a:rPr lang="vi-VN" dirty="0">
                <a:solidFill>
                  <a:srgbClr val="FF0000"/>
                </a:solidFill>
              </a:rPr>
              <a:t>triệu gọi phương thức</a:t>
            </a:r>
            <a:r>
              <a:rPr lang="vi-VN" dirty="0"/>
              <a:t>) các đối tượng.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50</a:t>
            </a:fld>
            <a:endParaRPr lang="en-US" altLang="en-US" dirty="0"/>
          </a:p>
        </p:txBody>
      </p:sp>
    </p:spTree>
    <p:extLst>
      <p:ext uri="{BB962C8B-B14F-4D97-AF65-F5344CB8AC3E}">
        <p14:creationId xmlns:p14="http://schemas.microsoft.com/office/powerpoint/2010/main" val="663147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a:t>
            </a:r>
          </a:p>
        </p:txBody>
      </p:sp>
      <p:sp>
        <p:nvSpPr>
          <p:cNvPr id="3" name="Content Placeholder 2"/>
          <p:cNvSpPr>
            <a:spLocks noGrp="1"/>
          </p:cNvSpPr>
          <p:nvPr>
            <p:ph idx="1"/>
          </p:nvPr>
        </p:nvSpPr>
        <p:spPr>
          <a:xfrm>
            <a:off x="457200" y="1219200"/>
            <a:ext cx="8153400" cy="5638800"/>
          </a:xfrm>
          <a:solidFill>
            <a:schemeClr val="tx2"/>
          </a:solidFill>
        </p:spPr>
        <p:txBody>
          <a:bodyPr/>
          <a:lstStyle/>
          <a:p>
            <a:r>
              <a:rPr lang="vi-VN" sz="2800" dirty="0"/>
              <a:t>Được sử dụng rộng rãi.</a:t>
            </a:r>
            <a:endParaRPr lang="en-US" sz="2800" dirty="0"/>
          </a:p>
          <a:p>
            <a:r>
              <a:rPr lang="vi-VN" sz="2800" dirty="0"/>
              <a:t>Tựa C.</a:t>
            </a:r>
            <a:endParaRPr lang="en-US" sz="2800" dirty="0"/>
          </a:p>
          <a:p>
            <a:pPr lvl="1"/>
            <a:r>
              <a:rPr lang="vi-VN" sz="2400" dirty="0"/>
              <a:t>Khác C ở các điểm:</a:t>
            </a:r>
            <a:br>
              <a:rPr lang="vi-VN" sz="2400" dirty="0"/>
            </a:br>
            <a:r>
              <a:rPr lang="vi-VN" sz="2200" dirty="0"/>
              <a:t>● Định kiểu không tường minh</a:t>
            </a:r>
            <a:br>
              <a:rPr lang="vi-VN" sz="2200" dirty="0"/>
            </a:br>
            <a:r>
              <a:rPr lang="vi-VN" sz="2200" dirty="0"/>
              <a:t>● Khai báo biến bằng từ khóa </a:t>
            </a:r>
            <a:r>
              <a:rPr lang="vi-VN" sz="2200" dirty="0">
                <a:solidFill>
                  <a:srgbClr val="FF0000"/>
                </a:solidFill>
              </a:rPr>
              <a:t>var;</a:t>
            </a:r>
            <a:br>
              <a:rPr lang="vi-VN" sz="2200" dirty="0"/>
            </a:br>
            <a:r>
              <a:rPr lang="vi-VN" sz="2200" dirty="0"/>
              <a:t>● Định nghĩa hàm bằng từ khóa </a:t>
            </a:r>
            <a:r>
              <a:rPr lang="vi-VN" sz="2200" dirty="0">
                <a:solidFill>
                  <a:srgbClr val="FF0000"/>
                </a:solidFill>
              </a:rPr>
              <a:t>function.</a:t>
            </a:r>
            <a:br>
              <a:rPr lang="vi-VN" sz="2200" dirty="0"/>
            </a:br>
            <a:r>
              <a:rPr lang="vi-VN" sz="2200" dirty="0"/>
              <a:t>● Khai báo mảng bằng </a:t>
            </a:r>
            <a:r>
              <a:rPr lang="vi-VN" sz="2200" dirty="0">
                <a:solidFill>
                  <a:srgbClr val="FF0000"/>
                </a:solidFill>
              </a:rPr>
              <a:t>Array()</a:t>
            </a:r>
            <a:endParaRPr lang="en-US" sz="2200" dirty="0">
              <a:solidFill>
                <a:srgbClr val="FF0000"/>
              </a:solidFill>
            </a:endParaRPr>
          </a:p>
          <a:p>
            <a:r>
              <a:rPr lang="vi-VN" sz="2800" dirty="0"/>
              <a:t>Sử dụng cùng HTML:</a:t>
            </a:r>
            <a:endParaRPr lang="en-US" sz="2800" dirty="0"/>
          </a:p>
          <a:p>
            <a:pPr lvl="1"/>
            <a:r>
              <a:rPr lang="vi-VN" sz="2400" dirty="0"/>
              <a:t>Viết lệnh JavaScript trong cặp thẻ </a:t>
            </a:r>
            <a:r>
              <a:rPr lang="vi-VN" sz="2400" i="1" dirty="0">
                <a:solidFill>
                  <a:srgbClr val="FF0000"/>
                </a:solidFill>
              </a:rPr>
              <a:t>&lt;script type=</a:t>
            </a:r>
            <a:br>
              <a:rPr lang="vi-VN" sz="2400" i="1" dirty="0">
                <a:solidFill>
                  <a:srgbClr val="FF0000"/>
                </a:solidFill>
              </a:rPr>
            </a:br>
            <a:r>
              <a:rPr lang="vi-VN" sz="2400" i="1" dirty="0">
                <a:solidFill>
                  <a:srgbClr val="FF0000"/>
                </a:solidFill>
              </a:rPr>
              <a:t>“text/javascript”&gt; &lt;/script&gt;</a:t>
            </a:r>
            <a:r>
              <a:rPr lang="vi-VN" sz="2400" dirty="0"/>
              <a:t> - phân đoạn Javascript.</a:t>
            </a:r>
            <a:endParaRPr lang="en-US" sz="2400" dirty="0"/>
          </a:p>
          <a:p>
            <a:pPr lvl="1"/>
            <a:r>
              <a:rPr lang="vi-VN" sz="2400" dirty="0"/>
              <a:t>Có thể đặt (nhiều) phân đoạn javascript tại bất kỳ</a:t>
            </a:r>
            <a:r>
              <a:rPr lang="en-US" sz="2400" dirty="0"/>
              <a:t> </a:t>
            </a:r>
            <a:r>
              <a:rPr lang="vi-VN" sz="2400" dirty="0"/>
              <a:t>đâu trong trang HTML.</a:t>
            </a:r>
            <a:endParaRPr lang="en-US" sz="2400" dirty="0"/>
          </a:p>
          <a:p>
            <a:pPr lvl="1"/>
            <a:r>
              <a:rPr lang="vi-VN" sz="2400" dirty="0"/>
              <a:t>Gọi hàm JavaScript trong các thuộc tính sự kiện của</a:t>
            </a:r>
            <a:r>
              <a:rPr lang="en-US" sz="2400" dirty="0"/>
              <a:t> </a:t>
            </a:r>
            <a:r>
              <a:rPr lang="vi-VN" sz="2400" dirty="0"/>
              <a:t>các đối tượng HTML. </a:t>
            </a:r>
            <a:endParaRPr lang="en-US" sz="24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51</a:t>
            </a:fld>
            <a:endParaRPr lang="en-US" altLang="en-US" dirty="0"/>
          </a:p>
        </p:txBody>
      </p:sp>
    </p:spTree>
    <p:extLst>
      <p:ext uri="{BB962C8B-B14F-4D97-AF65-F5344CB8AC3E}">
        <p14:creationId xmlns:p14="http://schemas.microsoft.com/office/powerpoint/2010/main" val="119844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92F1-28E3-4459-BF7E-FF6A80FAF2BF}"/>
              </a:ext>
            </a:extLst>
          </p:cNvPr>
          <p:cNvSpPr>
            <a:spLocks noGrp="1"/>
          </p:cNvSpPr>
          <p:nvPr>
            <p:ph type="title"/>
          </p:nvPr>
        </p:nvSpPr>
        <p:spPr/>
        <p:txBody>
          <a:bodyPr/>
          <a:lstStyle/>
          <a:p>
            <a:r>
              <a:rPr lang="en-US" dirty="0"/>
              <a:t>Cách </a:t>
            </a:r>
            <a:r>
              <a:rPr lang="en-US" dirty="0" err="1"/>
              <a:t>sử</a:t>
            </a:r>
            <a:r>
              <a:rPr lang="en-US" dirty="0"/>
              <a:t> </a:t>
            </a:r>
            <a:r>
              <a:rPr lang="en-US" dirty="0" err="1"/>
              <a:t>dụng</a:t>
            </a:r>
            <a:r>
              <a:rPr lang="en-US" dirty="0"/>
              <a:t> JavaScript</a:t>
            </a:r>
          </a:p>
        </p:txBody>
      </p:sp>
      <p:sp>
        <p:nvSpPr>
          <p:cNvPr id="3" name="Content Placeholder 2">
            <a:extLst>
              <a:ext uri="{FF2B5EF4-FFF2-40B4-BE49-F238E27FC236}">
                <a16:creationId xmlns:a16="http://schemas.microsoft.com/office/drawing/2014/main" id="{2534EE02-F830-4655-9F51-A35B39B593D7}"/>
              </a:ext>
            </a:extLst>
          </p:cNvPr>
          <p:cNvSpPr>
            <a:spLocks noGrp="1"/>
          </p:cNvSpPr>
          <p:nvPr>
            <p:ph idx="1"/>
          </p:nvPr>
        </p:nvSpPr>
        <p:spPr/>
        <p:txBody>
          <a:bodyPr/>
          <a:lstStyle/>
          <a:p>
            <a:r>
              <a:rPr lang="vi-VN" dirty="0"/>
              <a:t>Để sử dụng JavaScript trong trang web, có hai cách cơ bản như sau:</a:t>
            </a:r>
            <a:endParaRPr lang="en-US" dirty="0"/>
          </a:p>
          <a:p>
            <a:pPr lvl="1"/>
            <a:r>
              <a:rPr lang="en-US" dirty="0"/>
              <a:t>Cách 1: </a:t>
            </a:r>
            <a:r>
              <a:rPr lang="en-US" dirty="0" err="1"/>
              <a:t>Viết</a:t>
            </a:r>
            <a:r>
              <a:rPr lang="en-US" dirty="0"/>
              <a:t> </a:t>
            </a:r>
            <a:r>
              <a:rPr lang="en-US" dirty="0" err="1"/>
              <a:t>mã</a:t>
            </a:r>
            <a:r>
              <a:rPr lang="en-US" dirty="0"/>
              <a:t> </a:t>
            </a:r>
            <a:r>
              <a:rPr lang="en-US" dirty="0" err="1"/>
              <a:t>lệnh</a:t>
            </a:r>
            <a:r>
              <a:rPr lang="en-US" dirty="0"/>
              <a:t> JavaScript </a:t>
            </a:r>
            <a:r>
              <a:rPr lang="en-US" dirty="0" err="1"/>
              <a:t>trực</a:t>
            </a:r>
            <a:r>
              <a:rPr lang="en-US" dirty="0"/>
              <a:t> </a:t>
            </a:r>
            <a:r>
              <a:rPr lang="en-US" dirty="0" err="1"/>
              <a:t>tiếp</a:t>
            </a:r>
            <a:r>
              <a:rPr lang="en-US" dirty="0"/>
              <a:t> </a:t>
            </a:r>
            <a:r>
              <a:rPr lang="en-US" dirty="0" err="1"/>
              <a:t>vào</a:t>
            </a:r>
            <a:r>
              <a:rPr lang="en-US" dirty="0"/>
              <a:t> </a:t>
            </a:r>
            <a:r>
              <a:rPr lang="en-US" dirty="0" err="1"/>
              <a:t>trang</a:t>
            </a:r>
            <a:r>
              <a:rPr lang="en-US" dirty="0"/>
              <a:t> web.</a:t>
            </a:r>
          </a:p>
          <a:p>
            <a:pPr lvl="1"/>
            <a:r>
              <a:rPr lang="en-US" dirty="0"/>
              <a:t>Cách 2: </a:t>
            </a:r>
            <a:r>
              <a:rPr lang="en-US" dirty="0" err="1"/>
              <a:t>Viết</a:t>
            </a:r>
            <a:r>
              <a:rPr lang="en-US" dirty="0"/>
              <a:t> </a:t>
            </a:r>
            <a:r>
              <a:rPr lang="en-US" dirty="0" err="1"/>
              <a:t>mã</a:t>
            </a:r>
            <a:r>
              <a:rPr lang="en-US" dirty="0"/>
              <a:t> </a:t>
            </a:r>
            <a:r>
              <a:rPr lang="en-US" dirty="0" err="1"/>
              <a:t>lệnh</a:t>
            </a:r>
            <a:r>
              <a:rPr lang="en-US" dirty="0"/>
              <a:t> JavaScript </a:t>
            </a:r>
            <a:r>
              <a:rPr lang="en-US" dirty="0" err="1"/>
              <a:t>vào</a:t>
            </a:r>
            <a:r>
              <a:rPr lang="en-US" dirty="0"/>
              <a:t> </a:t>
            </a:r>
            <a:r>
              <a:rPr lang="en-US" dirty="0" err="1"/>
              <a:t>tập</a:t>
            </a:r>
            <a:r>
              <a:rPr lang="en-US" dirty="0"/>
              <a:t> tin JavaScript (</a:t>
            </a:r>
            <a:r>
              <a:rPr lang="en-US" dirty="0" err="1"/>
              <a:t>tập</a:t>
            </a:r>
            <a:r>
              <a:rPr lang="en-US" dirty="0"/>
              <a:t> tin </a:t>
            </a:r>
            <a:r>
              <a:rPr lang="en-US" dirty="0" err="1"/>
              <a:t>có</a:t>
            </a:r>
            <a:r>
              <a:rPr lang="en-US" dirty="0"/>
              <a:t> </a:t>
            </a:r>
            <a:r>
              <a:rPr lang="en-US" dirty="0" err="1"/>
              <a:t>phần</a:t>
            </a:r>
            <a:r>
              <a:rPr lang="en-US" dirty="0"/>
              <a:t> </a:t>
            </a:r>
            <a:r>
              <a:rPr lang="en-US" dirty="0" err="1"/>
              <a:t>đuôi</a:t>
            </a:r>
            <a:r>
              <a:rPr lang="en-US" dirty="0"/>
              <a:t> </a:t>
            </a:r>
            <a:r>
              <a:rPr lang="en-US" dirty="0" err="1"/>
              <a:t>là</a:t>
            </a:r>
            <a:r>
              <a:rPr lang="en-US" dirty="0"/>
              <a:t> .</a:t>
            </a:r>
            <a:r>
              <a:rPr lang="en-US" dirty="0" err="1"/>
              <a:t>js</a:t>
            </a:r>
            <a:r>
              <a:rPr lang="en-US" dirty="0"/>
              <a:t>)</a:t>
            </a:r>
          </a:p>
        </p:txBody>
      </p:sp>
      <p:sp>
        <p:nvSpPr>
          <p:cNvPr id="4" name="Slide Number Placeholder 3">
            <a:extLst>
              <a:ext uri="{FF2B5EF4-FFF2-40B4-BE49-F238E27FC236}">
                <a16:creationId xmlns:a16="http://schemas.microsoft.com/office/drawing/2014/main" id="{39389455-B334-4292-9FF8-5803BCC7C0CC}"/>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52</a:t>
            </a:fld>
            <a:endParaRPr lang="en-US" altLang="en-US" dirty="0"/>
          </a:p>
        </p:txBody>
      </p:sp>
    </p:spTree>
    <p:extLst>
      <p:ext uri="{BB962C8B-B14F-4D97-AF65-F5344CB8AC3E}">
        <p14:creationId xmlns:p14="http://schemas.microsoft.com/office/powerpoint/2010/main" val="1690550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B977-EBA7-4C41-8AFD-4EB37BAA898E}"/>
              </a:ext>
            </a:extLst>
          </p:cNvPr>
          <p:cNvSpPr>
            <a:spLocks noGrp="1"/>
          </p:cNvSpPr>
          <p:nvPr>
            <p:ph type="title"/>
          </p:nvPr>
        </p:nvSpPr>
        <p:spPr/>
        <p:txBody>
          <a:bodyPr/>
          <a:lstStyle/>
          <a:p>
            <a:r>
              <a:rPr lang="en-US" sz="4000" dirty="0"/>
              <a:t>Cách 1: </a:t>
            </a:r>
            <a:r>
              <a:rPr lang="en-US" sz="4000" dirty="0" err="1"/>
              <a:t>Viết</a:t>
            </a:r>
            <a:r>
              <a:rPr lang="en-US" sz="4000" dirty="0"/>
              <a:t> </a:t>
            </a:r>
            <a:r>
              <a:rPr lang="en-US" sz="4000" dirty="0" err="1"/>
              <a:t>mã</a:t>
            </a:r>
            <a:r>
              <a:rPr lang="en-US" sz="4000" dirty="0"/>
              <a:t> </a:t>
            </a:r>
            <a:r>
              <a:rPr lang="en-US" sz="4000" dirty="0" err="1"/>
              <a:t>lệnh</a:t>
            </a:r>
            <a:r>
              <a:rPr lang="en-US" sz="4000" dirty="0"/>
              <a:t> JavaScript </a:t>
            </a:r>
            <a:r>
              <a:rPr lang="en-US" sz="4000" dirty="0" err="1"/>
              <a:t>trực</a:t>
            </a:r>
            <a:r>
              <a:rPr lang="en-US" sz="4000" dirty="0"/>
              <a:t> </a:t>
            </a:r>
            <a:r>
              <a:rPr lang="en-US" sz="4000" dirty="0" err="1"/>
              <a:t>tiếp</a:t>
            </a:r>
            <a:r>
              <a:rPr lang="en-US" sz="4000" dirty="0"/>
              <a:t> </a:t>
            </a:r>
            <a:r>
              <a:rPr lang="en-US" sz="4000" dirty="0" err="1"/>
              <a:t>vào</a:t>
            </a:r>
            <a:r>
              <a:rPr lang="en-US" sz="4000" dirty="0"/>
              <a:t> </a:t>
            </a:r>
            <a:r>
              <a:rPr lang="en-US" sz="4000" dirty="0" err="1"/>
              <a:t>trang</a:t>
            </a:r>
            <a:r>
              <a:rPr lang="en-US" sz="4000" dirty="0"/>
              <a:t> web</a:t>
            </a:r>
          </a:p>
        </p:txBody>
      </p:sp>
      <p:sp>
        <p:nvSpPr>
          <p:cNvPr id="3" name="Content Placeholder 2">
            <a:extLst>
              <a:ext uri="{FF2B5EF4-FFF2-40B4-BE49-F238E27FC236}">
                <a16:creationId xmlns:a16="http://schemas.microsoft.com/office/drawing/2014/main" id="{DD776A15-C2D8-49FC-9972-C1742BC1630E}"/>
              </a:ext>
            </a:extLst>
          </p:cNvPr>
          <p:cNvSpPr>
            <a:spLocks noGrp="1"/>
          </p:cNvSpPr>
          <p:nvPr>
            <p:ph idx="1"/>
          </p:nvPr>
        </p:nvSpPr>
        <p:spPr/>
        <p:txBody>
          <a:bodyPr/>
          <a:lstStyle/>
          <a:p>
            <a:r>
              <a:rPr lang="vi-VN" sz="2800" dirty="0"/>
              <a:t>Mã lệnh JavaScript có thể được viết trực tiếp vào trang web thông qua cặp thẻ &lt;script&gt;&lt;/script&gt;</a:t>
            </a:r>
            <a:endParaRPr lang="en-US" sz="2800" dirty="0"/>
          </a:p>
        </p:txBody>
      </p:sp>
      <p:sp>
        <p:nvSpPr>
          <p:cNvPr id="4" name="Slide Number Placeholder 3">
            <a:extLst>
              <a:ext uri="{FF2B5EF4-FFF2-40B4-BE49-F238E27FC236}">
                <a16:creationId xmlns:a16="http://schemas.microsoft.com/office/drawing/2014/main" id="{04BF717E-F544-4E34-B7D5-2E4D3685BDEC}"/>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53</a:t>
            </a:fld>
            <a:endParaRPr lang="en-US" altLang="en-US" dirty="0"/>
          </a:p>
        </p:txBody>
      </p:sp>
      <p:pic>
        <p:nvPicPr>
          <p:cNvPr id="6" name="Picture 5">
            <a:extLst>
              <a:ext uri="{FF2B5EF4-FFF2-40B4-BE49-F238E27FC236}">
                <a16:creationId xmlns:a16="http://schemas.microsoft.com/office/drawing/2014/main" id="{500B934B-84F6-4FFA-9386-D804CA139726}"/>
              </a:ext>
            </a:extLst>
          </p:cNvPr>
          <p:cNvPicPr>
            <a:picLocks noChangeAspect="1"/>
          </p:cNvPicPr>
          <p:nvPr/>
        </p:nvPicPr>
        <p:blipFill>
          <a:blip r:embed="rId3"/>
          <a:stretch>
            <a:fillRect/>
          </a:stretch>
        </p:blipFill>
        <p:spPr>
          <a:xfrm>
            <a:off x="1828800" y="2990850"/>
            <a:ext cx="5676900" cy="3638550"/>
          </a:xfrm>
          <a:prstGeom prst="rect">
            <a:avLst/>
          </a:prstGeom>
        </p:spPr>
      </p:pic>
    </p:spTree>
    <p:extLst>
      <p:ext uri="{BB962C8B-B14F-4D97-AF65-F5344CB8AC3E}">
        <p14:creationId xmlns:p14="http://schemas.microsoft.com/office/powerpoint/2010/main" val="1154387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C237-C52C-4FDA-B37D-D53FF3E86910}"/>
              </a:ext>
            </a:extLst>
          </p:cNvPr>
          <p:cNvSpPr>
            <a:spLocks noGrp="1"/>
          </p:cNvSpPr>
          <p:nvPr>
            <p:ph type="title"/>
          </p:nvPr>
        </p:nvSpPr>
        <p:spPr/>
        <p:txBody>
          <a:bodyPr/>
          <a:lstStyle/>
          <a:p>
            <a:r>
              <a:rPr lang="en-US" sz="4000" dirty="0"/>
              <a:t>Cách 2: </a:t>
            </a:r>
            <a:r>
              <a:rPr lang="en-US" sz="4000" dirty="0" err="1"/>
              <a:t>Viết</a:t>
            </a:r>
            <a:r>
              <a:rPr lang="en-US" sz="4000" dirty="0"/>
              <a:t> </a:t>
            </a:r>
            <a:r>
              <a:rPr lang="en-US" sz="4000" dirty="0" err="1"/>
              <a:t>mã</a:t>
            </a:r>
            <a:r>
              <a:rPr lang="en-US" sz="4000" dirty="0"/>
              <a:t> </a:t>
            </a:r>
            <a:r>
              <a:rPr lang="en-US" sz="4000" dirty="0" err="1"/>
              <a:t>lệnh</a:t>
            </a:r>
            <a:r>
              <a:rPr lang="en-US" sz="4000" dirty="0"/>
              <a:t> JavaScript </a:t>
            </a:r>
            <a:r>
              <a:rPr lang="en-US" sz="4000" dirty="0" err="1"/>
              <a:t>vào</a:t>
            </a:r>
            <a:r>
              <a:rPr lang="en-US" sz="4000" dirty="0"/>
              <a:t> </a:t>
            </a:r>
            <a:r>
              <a:rPr lang="en-US" sz="4000" dirty="0" err="1"/>
              <a:t>tập</a:t>
            </a:r>
            <a:r>
              <a:rPr lang="en-US" sz="4000" dirty="0"/>
              <a:t> tin JavaScript</a:t>
            </a:r>
          </a:p>
        </p:txBody>
      </p:sp>
      <p:sp>
        <p:nvSpPr>
          <p:cNvPr id="3" name="Content Placeholder 2">
            <a:extLst>
              <a:ext uri="{FF2B5EF4-FFF2-40B4-BE49-F238E27FC236}">
                <a16:creationId xmlns:a16="http://schemas.microsoft.com/office/drawing/2014/main" id="{61FDC9CA-01A2-4771-AD42-EB15E5B3CB1E}"/>
              </a:ext>
            </a:extLst>
          </p:cNvPr>
          <p:cNvSpPr>
            <a:spLocks noGrp="1"/>
          </p:cNvSpPr>
          <p:nvPr>
            <p:ph idx="1"/>
          </p:nvPr>
        </p:nvSpPr>
        <p:spPr/>
        <p:txBody>
          <a:bodyPr/>
          <a:lstStyle/>
          <a:p>
            <a:r>
              <a:rPr lang="en-US" dirty="0" err="1"/>
              <a:t>Tạo</a:t>
            </a:r>
            <a:r>
              <a:rPr lang="en-US" dirty="0"/>
              <a:t> </a:t>
            </a:r>
            <a:r>
              <a:rPr lang="en-US" dirty="0" err="1"/>
              <a:t>tập</a:t>
            </a:r>
            <a:r>
              <a:rPr lang="en-US" dirty="0"/>
              <a:t> tin JavaScript </a:t>
            </a:r>
            <a:r>
              <a:rPr lang="en-US" dirty="0" err="1"/>
              <a:t>có</a:t>
            </a:r>
            <a:r>
              <a:rPr lang="en-US" dirty="0"/>
              <a:t> </a:t>
            </a:r>
            <a:r>
              <a:rPr lang="en-US" dirty="0" err="1"/>
              <a:t>phần</a:t>
            </a:r>
            <a:r>
              <a:rPr lang="en-US" dirty="0"/>
              <a:t> </a:t>
            </a:r>
            <a:r>
              <a:rPr lang="en-US" dirty="0" err="1"/>
              <a:t>mở</a:t>
            </a:r>
            <a:r>
              <a:rPr lang="en-US" dirty="0"/>
              <a:t> </a:t>
            </a:r>
            <a:r>
              <a:rPr lang="en-US" dirty="0" err="1"/>
              <a:t>rộng</a:t>
            </a:r>
            <a:r>
              <a:rPr lang="en-US" dirty="0"/>
              <a:t> .</a:t>
            </a:r>
            <a:r>
              <a:rPr lang="en-US" dirty="0" err="1"/>
              <a:t>js</a:t>
            </a:r>
            <a:endParaRPr lang="en-US" dirty="0"/>
          </a:p>
          <a:p>
            <a:r>
              <a:rPr lang="en-US" dirty="0"/>
              <a:t>Khi </a:t>
            </a:r>
            <a:r>
              <a:rPr lang="en-US" dirty="0" err="1"/>
              <a:t>viết</a:t>
            </a:r>
            <a:r>
              <a:rPr lang="en-US" dirty="0"/>
              <a:t> </a:t>
            </a:r>
            <a:r>
              <a:rPr lang="en-US" dirty="0" err="1"/>
              <a:t>mã</a:t>
            </a:r>
            <a:r>
              <a:rPr lang="en-US" dirty="0"/>
              <a:t> </a:t>
            </a:r>
            <a:r>
              <a:rPr lang="en-US" dirty="0" err="1"/>
              <a:t>lệnh</a:t>
            </a:r>
            <a:r>
              <a:rPr lang="en-US" dirty="0"/>
              <a:t> </a:t>
            </a:r>
            <a:r>
              <a:rPr lang="en-US" dirty="0" err="1"/>
              <a:t>trong</a:t>
            </a:r>
            <a:r>
              <a:rPr lang="en-US" dirty="0"/>
              <a:t> </a:t>
            </a:r>
            <a:r>
              <a:rPr lang="en-US" dirty="0" err="1"/>
              <a:t>tập</a:t>
            </a:r>
            <a:r>
              <a:rPr lang="en-US" dirty="0"/>
              <a:t> tin JavaScript </a:t>
            </a:r>
            <a:r>
              <a:rPr lang="en-US" dirty="0" err="1"/>
              <a:t>thì</a:t>
            </a:r>
            <a:r>
              <a:rPr lang="en-US" dirty="0"/>
              <a:t> </a:t>
            </a:r>
            <a:r>
              <a:rPr lang="en-US" dirty="0" err="1">
                <a:solidFill>
                  <a:srgbClr val="FF0000"/>
                </a:solidFill>
              </a:rPr>
              <a:t>không</a:t>
            </a:r>
            <a:r>
              <a:rPr lang="en-US" dirty="0"/>
              <a:t> </a:t>
            </a:r>
            <a:r>
              <a:rPr lang="en-US" dirty="0" err="1"/>
              <a:t>cần</a:t>
            </a:r>
            <a:r>
              <a:rPr lang="en-US" dirty="0"/>
              <a:t> </a:t>
            </a:r>
            <a:r>
              <a:rPr lang="en-US" dirty="0" err="1"/>
              <a:t>đặt</a:t>
            </a:r>
            <a:r>
              <a:rPr lang="en-US" dirty="0"/>
              <a:t> </a:t>
            </a:r>
            <a:r>
              <a:rPr lang="en-US" dirty="0" err="1"/>
              <a:t>các</a:t>
            </a:r>
            <a:r>
              <a:rPr lang="en-US" dirty="0"/>
              <a:t> </a:t>
            </a:r>
            <a:r>
              <a:rPr lang="en-US" dirty="0" err="1"/>
              <a:t>câu</a:t>
            </a:r>
            <a:r>
              <a:rPr lang="en-US" dirty="0"/>
              <a:t> </a:t>
            </a:r>
            <a:r>
              <a:rPr lang="en-US" dirty="0" err="1"/>
              <a:t>lệnh</a:t>
            </a:r>
            <a:r>
              <a:rPr lang="en-US" dirty="0"/>
              <a:t> </a:t>
            </a:r>
            <a:r>
              <a:rPr lang="en-US" dirty="0" err="1"/>
              <a:t>bên</a:t>
            </a:r>
            <a:r>
              <a:rPr lang="en-US" dirty="0"/>
              <a:t> </a:t>
            </a:r>
            <a:r>
              <a:rPr lang="en-US" dirty="0" err="1"/>
              <a:t>trong</a:t>
            </a:r>
            <a:r>
              <a:rPr lang="en-US" dirty="0"/>
              <a:t> </a:t>
            </a:r>
            <a:r>
              <a:rPr lang="en-US" dirty="0" err="1"/>
              <a:t>cặp</a:t>
            </a:r>
            <a:r>
              <a:rPr lang="en-US" dirty="0"/>
              <a:t> </a:t>
            </a:r>
            <a:r>
              <a:rPr lang="en-US" dirty="0" err="1"/>
              <a:t>thẻ</a:t>
            </a:r>
            <a:r>
              <a:rPr lang="en-US" dirty="0"/>
              <a:t> &lt;script&gt;&lt;/script&gt;</a:t>
            </a:r>
          </a:p>
          <a:p>
            <a:r>
              <a:rPr lang="nl-NL" dirty="0">
                <a:solidFill>
                  <a:srgbClr val="000000"/>
                </a:solidFill>
                <a:latin typeface="Noto Serif" panose="02020600060500020200" pitchFamily="18" charset="0"/>
              </a:rPr>
              <a:t>N</a:t>
            </a:r>
            <a:r>
              <a:rPr lang="nl-NL" b="0" i="0" dirty="0">
                <a:solidFill>
                  <a:srgbClr val="000000"/>
                </a:solidFill>
                <a:effectLst/>
                <a:latin typeface="Noto Serif" panose="02020600060500020200" pitchFamily="18" charset="0"/>
              </a:rPr>
              <a:t>húng tập tin JavaScript vào trang web</a:t>
            </a:r>
          </a:p>
          <a:p>
            <a:pPr lvl="1"/>
            <a:r>
              <a:rPr lang="vi-VN" dirty="0"/>
              <a:t>&lt;script src="đường dẫn đến tập tin JavaScript"&gt;&lt;/script&gt;</a:t>
            </a:r>
            <a:endParaRPr lang="en-US" dirty="0"/>
          </a:p>
        </p:txBody>
      </p:sp>
      <p:sp>
        <p:nvSpPr>
          <p:cNvPr id="4" name="Slide Number Placeholder 3">
            <a:extLst>
              <a:ext uri="{FF2B5EF4-FFF2-40B4-BE49-F238E27FC236}">
                <a16:creationId xmlns:a16="http://schemas.microsoft.com/office/drawing/2014/main" id="{E6E434E4-7D7B-4E0B-A82D-9C7506AB8EE0}"/>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54</a:t>
            </a:fld>
            <a:endParaRPr lang="en-US" altLang="en-US" dirty="0"/>
          </a:p>
        </p:txBody>
      </p:sp>
    </p:spTree>
    <p:extLst>
      <p:ext uri="{BB962C8B-B14F-4D97-AF65-F5344CB8AC3E}">
        <p14:creationId xmlns:p14="http://schemas.microsoft.com/office/powerpoint/2010/main" val="1181373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EFA0-B14E-4190-A31C-E773BA45E4FD}"/>
              </a:ext>
            </a:extLst>
          </p:cNvPr>
          <p:cNvSpPr>
            <a:spLocks noGrp="1"/>
          </p:cNvSpPr>
          <p:nvPr>
            <p:ph type="title"/>
          </p:nvPr>
        </p:nvSpPr>
        <p:spPr/>
        <p:txBody>
          <a:bodyPr/>
          <a:lstStyle/>
          <a:p>
            <a:r>
              <a:rPr lang="en-US" dirty="0"/>
              <a:t>Cách 2: </a:t>
            </a:r>
            <a:r>
              <a:rPr lang="en-US" dirty="0" err="1"/>
              <a:t>Viết</a:t>
            </a:r>
            <a:r>
              <a:rPr lang="en-US" dirty="0"/>
              <a:t> </a:t>
            </a:r>
            <a:r>
              <a:rPr lang="en-US" dirty="0" err="1"/>
              <a:t>mã</a:t>
            </a:r>
            <a:r>
              <a:rPr lang="en-US" dirty="0"/>
              <a:t> </a:t>
            </a:r>
            <a:r>
              <a:rPr lang="en-US" dirty="0" err="1"/>
              <a:t>lệnh</a:t>
            </a:r>
            <a:r>
              <a:rPr lang="en-US" dirty="0"/>
              <a:t> JavaScript </a:t>
            </a:r>
            <a:r>
              <a:rPr lang="en-US" dirty="0" err="1"/>
              <a:t>vào</a:t>
            </a:r>
            <a:r>
              <a:rPr lang="en-US" dirty="0"/>
              <a:t> </a:t>
            </a:r>
            <a:r>
              <a:rPr lang="en-US" dirty="0" err="1"/>
              <a:t>tập</a:t>
            </a:r>
            <a:r>
              <a:rPr lang="en-US" dirty="0"/>
              <a:t> tin JavaScript</a:t>
            </a:r>
          </a:p>
        </p:txBody>
      </p:sp>
      <p:sp>
        <p:nvSpPr>
          <p:cNvPr id="3" name="Content Placeholder 2">
            <a:extLst>
              <a:ext uri="{FF2B5EF4-FFF2-40B4-BE49-F238E27FC236}">
                <a16:creationId xmlns:a16="http://schemas.microsoft.com/office/drawing/2014/main" id="{0E01DFAC-2F04-47C1-9354-05E84A2104C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303B78-0B2A-4A7E-984E-DC6B519270CD}"/>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55</a:t>
            </a:fld>
            <a:endParaRPr lang="en-US" altLang="en-US" dirty="0"/>
          </a:p>
        </p:txBody>
      </p:sp>
      <p:pic>
        <p:nvPicPr>
          <p:cNvPr id="6" name="Picture 5">
            <a:extLst>
              <a:ext uri="{FF2B5EF4-FFF2-40B4-BE49-F238E27FC236}">
                <a16:creationId xmlns:a16="http://schemas.microsoft.com/office/drawing/2014/main" id="{433C0357-AE30-4736-834B-618D4DEF9E2D}"/>
              </a:ext>
            </a:extLst>
          </p:cNvPr>
          <p:cNvPicPr>
            <a:picLocks noChangeAspect="1"/>
          </p:cNvPicPr>
          <p:nvPr/>
        </p:nvPicPr>
        <p:blipFill>
          <a:blip r:embed="rId2"/>
          <a:stretch>
            <a:fillRect/>
          </a:stretch>
        </p:blipFill>
        <p:spPr>
          <a:xfrm>
            <a:off x="1338618" y="1981200"/>
            <a:ext cx="6466763" cy="3181350"/>
          </a:xfrm>
          <a:prstGeom prst="rect">
            <a:avLst/>
          </a:prstGeom>
        </p:spPr>
      </p:pic>
    </p:spTree>
    <p:extLst>
      <p:ext uri="{BB962C8B-B14F-4D97-AF65-F5344CB8AC3E}">
        <p14:creationId xmlns:p14="http://schemas.microsoft.com/office/powerpoint/2010/main" val="660120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B8DE-6FE7-40F4-BBBA-5C688C119D34}"/>
              </a:ext>
            </a:extLst>
          </p:cNvPr>
          <p:cNvSpPr>
            <a:spLocks noGrp="1"/>
          </p:cNvSpPr>
          <p:nvPr>
            <p:ph type="title"/>
          </p:nvPr>
        </p:nvSpPr>
        <p:spPr/>
        <p:txBody>
          <a:bodyPr/>
          <a:lstStyle/>
          <a:p>
            <a:r>
              <a:rPr lang="en-US" dirty="0"/>
              <a:t>Cách </a:t>
            </a:r>
            <a:r>
              <a:rPr lang="en-US" dirty="0" err="1"/>
              <a:t>hiển</a:t>
            </a:r>
            <a:r>
              <a:rPr lang="en-US" dirty="0"/>
              <a:t> </a:t>
            </a:r>
            <a:r>
              <a:rPr lang="en-US" dirty="0" err="1"/>
              <a:t>thị</a:t>
            </a:r>
            <a:r>
              <a:rPr lang="en-US" dirty="0"/>
              <a:t> </a:t>
            </a:r>
            <a:r>
              <a:rPr lang="en-US" dirty="0" err="1"/>
              <a:t>dữ</a:t>
            </a:r>
            <a:r>
              <a:rPr lang="en-US" dirty="0"/>
              <a:t> </a:t>
            </a:r>
            <a:r>
              <a:rPr lang="en-US" dirty="0" err="1"/>
              <a:t>liệu</a:t>
            </a:r>
            <a:r>
              <a:rPr lang="en-US" dirty="0"/>
              <a:t> ra </a:t>
            </a:r>
            <a:r>
              <a:rPr lang="en-US" dirty="0" err="1"/>
              <a:t>màn</a:t>
            </a:r>
            <a:r>
              <a:rPr lang="en-US" dirty="0"/>
              <a:t> </a:t>
            </a:r>
            <a:r>
              <a:rPr lang="en-US" dirty="0" err="1"/>
              <a:t>hình</a:t>
            </a:r>
            <a:r>
              <a:rPr lang="en-US" dirty="0"/>
              <a:t> </a:t>
            </a:r>
            <a:r>
              <a:rPr lang="en-US" dirty="0" err="1"/>
              <a:t>trong</a:t>
            </a:r>
            <a:r>
              <a:rPr lang="en-US" dirty="0"/>
              <a:t> JavaScript</a:t>
            </a:r>
          </a:p>
        </p:txBody>
      </p:sp>
      <p:sp>
        <p:nvSpPr>
          <p:cNvPr id="3" name="Content Placeholder 2">
            <a:extLst>
              <a:ext uri="{FF2B5EF4-FFF2-40B4-BE49-F238E27FC236}">
                <a16:creationId xmlns:a16="http://schemas.microsoft.com/office/drawing/2014/main" id="{466465BA-E551-40CB-8654-A87986CE9D8C}"/>
              </a:ext>
            </a:extLst>
          </p:cNvPr>
          <p:cNvSpPr>
            <a:spLocks noGrp="1"/>
          </p:cNvSpPr>
          <p:nvPr>
            <p:ph idx="1"/>
          </p:nvPr>
        </p:nvSpPr>
        <p:spPr/>
        <p:txBody>
          <a:bodyPr/>
          <a:lstStyle/>
          <a:p>
            <a:r>
              <a:rPr lang="en-US" sz="2800" dirty="0" err="1"/>
              <a:t>Hiển</a:t>
            </a:r>
            <a:r>
              <a:rPr lang="en-US" sz="2800" dirty="0"/>
              <a:t> </a:t>
            </a:r>
            <a:r>
              <a:rPr lang="en-US" sz="2800" dirty="0" err="1"/>
              <a:t>thị</a:t>
            </a:r>
            <a:r>
              <a:rPr lang="en-US" sz="2800" dirty="0"/>
              <a:t> </a:t>
            </a:r>
            <a:r>
              <a:rPr lang="en-US" sz="2800" dirty="0" err="1"/>
              <a:t>nội</a:t>
            </a:r>
            <a:r>
              <a:rPr lang="en-US" sz="2800" dirty="0"/>
              <a:t> dung </a:t>
            </a:r>
            <a:r>
              <a:rPr lang="en-US" sz="2800" dirty="0" err="1"/>
              <a:t>lên</a:t>
            </a:r>
            <a:r>
              <a:rPr lang="en-US" sz="2800" dirty="0"/>
              <a:t> </a:t>
            </a:r>
            <a:r>
              <a:rPr lang="en-US" sz="2800" dirty="0" err="1"/>
              <a:t>màn</a:t>
            </a:r>
            <a:r>
              <a:rPr lang="en-US" sz="2800" dirty="0"/>
              <a:t> </a:t>
            </a:r>
            <a:r>
              <a:rPr lang="en-US" sz="2800" dirty="0" err="1"/>
              <a:t>hình</a:t>
            </a:r>
            <a:r>
              <a:rPr lang="en-US" sz="2800" dirty="0"/>
              <a:t> </a:t>
            </a:r>
            <a:r>
              <a:rPr lang="en-US" sz="2800" dirty="0" err="1"/>
              <a:t>trong</a:t>
            </a:r>
            <a:r>
              <a:rPr lang="en-US" sz="2800" dirty="0"/>
              <a:t> JavaScript:</a:t>
            </a:r>
          </a:p>
          <a:p>
            <a:pPr lvl="1"/>
            <a:r>
              <a:rPr lang="en-US" sz="2400" dirty="0"/>
              <a:t>Cách 1: </a:t>
            </a:r>
            <a:r>
              <a:rPr lang="en-US" sz="2400" dirty="0" err="1"/>
              <a:t>Sử</a:t>
            </a:r>
            <a:r>
              <a:rPr lang="en-US" sz="2400" dirty="0"/>
              <a:t> </a:t>
            </a:r>
            <a:r>
              <a:rPr lang="en-US" sz="2400" dirty="0" err="1"/>
              <a:t>dụng</a:t>
            </a:r>
            <a:r>
              <a:rPr lang="en-US" sz="2400" dirty="0"/>
              <a:t> alert()</a:t>
            </a:r>
          </a:p>
          <a:p>
            <a:pPr marL="914400" lvl="2" indent="0">
              <a:buNone/>
            </a:pPr>
            <a:r>
              <a:rPr lang="en-US" sz="2000" b="0" i="0" dirty="0">
                <a:solidFill>
                  <a:srgbClr val="000000"/>
                </a:solidFill>
                <a:effectLst/>
                <a:latin typeface="Noto Serif" panose="02020600060500020200" pitchFamily="18" charset="0"/>
              </a:rPr>
              <a:t>&lt;script&gt; alert("</a:t>
            </a:r>
            <a:r>
              <a:rPr lang="en-US" sz="2000" b="0" i="0" dirty="0" err="1">
                <a:solidFill>
                  <a:srgbClr val="000000"/>
                </a:solidFill>
                <a:effectLst/>
                <a:latin typeface="Noto Serif" panose="02020600060500020200" pitchFamily="18" charset="0"/>
              </a:rPr>
              <a:t>nội</a:t>
            </a:r>
            <a:r>
              <a:rPr lang="en-US" sz="2000" b="0" i="0" dirty="0">
                <a:solidFill>
                  <a:srgbClr val="000000"/>
                </a:solidFill>
                <a:effectLst/>
                <a:latin typeface="Noto Serif" panose="02020600060500020200" pitchFamily="18" charset="0"/>
              </a:rPr>
              <a:t> dung </a:t>
            </a:r>
            <a:r>
              <a:rPr lang="en-US" sz="2000" b="0" i="0" dirty="0" err="1">
                <a:solidFill>
                  <a:srgbClr val="000000"/>
                </a:solidFill>
                <a:effectLst/>
                <a:latin typeface="Noto Serif" panose="02020600060500020200" pitchFamily="18" charset="0"/>
              </a:rPr>
              <a:t>muốn</a:t>
            </a:r>
            <a:r>
              <a:rPr lang="en-US" sz="2000" b="0" i="0" dirty="0">
                <a:solidFill>
                  <a:srgbClr val="000000"/>
                </a:solidFill>
                <a:effectLst/>
                <a:latin typeface="Noto Serif" panose="02020600060500020200" pitchFamily="18" charset="0"/>
              </a:rPr>
              <a:t> </a:t>
            </a:r>
            <a:r>
              <a:rPr lang="en-US" sz="2000" b="0" i="0" dirty="0" err="1">
                <a:solidFill>
                  <a:srgbClr val="000000"/>
                </a:solidFill>
                <a:effectLst/>
                <a:latin typeface="Noto Serif" panose="02020600060500020200" pitchFamily="18" charset="0"/>
              </a:rPr>
              <a:t>hiển</a:t>
            </a:r>
            <a:r>
              <a:rPr lang="en-US" sz="2000" b="0" i="0" dirty="0">
                <a:solidFill>
                  <a:srgbClr val="000000"/>
                </a:solidFill>
                <a:effectLst/>
                <a:latin typeface="Noto Serif" panose="02020600060500020200" pitchFamily="18" charset="0"/>
              </a:rPr>
              <a:t> </a:t>
            </a:r>
            <a:r>
              <a:rPr lang="en-US" sz="2000" b="0" i="0" dirty="0" err="1">
                <a:solidFill>
                  <a:srgbClr val="000000"/>
                </a:solidFill>
                <a:effectLst/>
                <a:latin typeface="Noto Serif" panose="02020600060500020200" pitchFamily="18" charset="0"/>
              </a:rPr>
              <a:t>thị</a:t>
            </a:r>
            <a:r>
              <a:rPr lang="en-US" sz="2000" b="0" i="0" dirty="0">
                <a:solidFill>
                  <a:srgbClr val="000000"/>
                </a:solidFill>
                <a:effectLst/>
                <a:latin typeface="Noto Serif" panose="02020600060500020200" pitchFamily="18" charset="0"/>
              </a:rPr>
              <a:t>"); &lt;/script&gt;</a:t>
            </a:r>
            <a:endParaRPr lang="en-US" sz="2000" dirty="0"/>
          </a:p>
          <a:p>
            <a:pPr lvl="1"/>
            <a:r>
              <a:rPr lang="en-US" sz="2400" dirty="0"/>
              <a:t>Cách 2: </a:t>
            </a:r>
            <a:r>
              <a:rPr lang="en-US" sz="2400" dirty="0" err="1"/>
              <a:t>Sử</a:t>
            </a:r>
            <a:r>
              <a:rPr lang="en-US" sz="2400" dirty="0"/>
              <a:t> </a:t>
            </a:r>
            <a:r>
              <a:rPr lang="en-US" sz="2400" dirty="0" err="1"/>
              <a:t>dụng</a:t>
            </a:r>
            <a:r>
              <a:rPr lang="en-US" sz="2400" dirty="0"/>
              <a:t> </a:t>
            </a:r>
            <a:r>
              <a:rPr lang="en-US" sz="2400" dirty="0" err="1"/>
              <a:t>document.write</a:t>
            </a:r>
            <a:r>
              <a:rPr lang="en-US" sz="2400" dirty="0"/>
              <a:t>()</a:t>
            </a:r>
          </a:p>
          <a:p>
            <a:pPr lvl="2"/>
            <a:r>
              <a:rPr lang="vi-VN" sz="2000" b="0" i="0" dirty="0">
                <a:solidFill>
                  <a:srgbClr val="000000"/>
                </a:solidFill>
                <a:effectLst/>
                <a:latin typeface="Noto Serif" panose="02020600060500020200" pitchFamily="18" charset="0"/>
              </a:rPr>
              <a:t>Nếu sau khi trang web đã được tải xong thì tất cả nội dung nằm bên trong phần tử &lt;body&gt; sẽ bị thay thế bởi nội dung muốn hiển thị</a:t>
            </a:r>
            <a:endParaRPr lang="en-US" sz="2800" dirty="0"/>
          </a:p>
          <a:p>
            <a:pPr marL="914400" lvl="2" indent="0">
              <a:buNone/>
            </a:pPr>
            <a:r>
              <a:rPr lang="en-US" sz="2000" dirty="0"/>
              <a:t>&lt;script&gt;</a:t>
            </a:r>
            <a:r>
              <a:rPr lang="en-US" sz="2000" dirty="0" err="1"/>
              <a:t>document.write</a:t>
            </a:r>
            <a:r>
              <a:rPr lang="en-US" sz="2000" dirty="0"/>
              <a:t>("&lt;h1&gt;</a:t>
            </a:r>
            <a:r>
              <a:rPr lang="en-US" sz="2000" dirty="0" err="1"/>
              <a:t>nội</a:t>
            </a:r>
            <a:r>
              <a:rPr lang="en-US" sz="2000" dirty="0"/>
              <a:t> dung </a:t>
            </a:r>
            <a:r>
              <a:rPr lang="en-US" sz="2000" dirty="0" err="1"/>
              <a:t>muốn</a:t>
            </a:r>
            <a:r>
              <a:rPr lang="en-US" sz="2000" dirty="0"/>
              <a:t> </a:t>
            </a:r>
            <a:r>
              <a:rPr lang="en-US" sz="2000" dirty="0" err="1"/>
              <a:t>hiển</a:t>
            </a:r>
            <a:r>
              <a:rPr lang="en-US" sz="2000" dirty="0"/>
              <a:t> </a:t>
            </a:r>
            <a:r>
              <a:rPr lang="en-US" sz="2000" dirty="0" err="1"/>
              <a:t>thị</a:t>
            </a:r>
            <a:r>
              <a:rPr lang="en-US" sz="2000" dirty="0"/>
              <a:t>&lt;/h1&gt;");&lt;/script&gt;</a:t>
            </a:r>
          </a:p>
          <a:p>
            <a:pPr lvl="1"/>
            <a:r>
              <a:rPr lang="en-US" sz="2400" dirty="0"/>
              <a:t>Cách 3: </a:t>
            </a:r>
            <a:r>
              <a:rPr lang="en-US" sz="2400" dirty="0" err="1"/>
              <a:t>Sử</a:t>
            </a:r>
            <a:r>
              <a:rPr lang="en-US" sz="2400" dirty="0"/>
              <a:t> </a:t>
            </a:r>
            <a:r>
              <a:rPr lang="en-US" sz="2400" dirty="0" err="1"/>
              <a:t>dụng</a:t>
            </a:r>
            <a:r>
              <a:rPr lang="en-US" sz="2400" dirty="0"/>
              <a:t> </a:t>
            </a:r>
            <a:r>
              <a:rPr lang="en-US" sz="2400" dirty="0" err="1"/>
              <a:t>document.getElementById</a:t>
            </a:r>
            <a:r>
              <a:rPr lang="en-US" sz="2400" dirty="0"/>
              <a:t>().</a:t>
            </a:r>
            <a:r>
              <a:rPr lang="en-US" sz="2400" dirty="0" err="1"/>
              <a:t>innerHTML</a:t>
            </a:r>
            <a:endParaRPr lang="en-US" sz="2400" dirty="0"/>
          </a:p>
        </p:txBody>
      </p:sp>
      <p:sp>
        <p:nvSpPr>
          <p:cNvPr id="4" name="Slide Number Placeholder 3">
            <a:extLst>
              <a:ext uri="{FF2B5EF4-FFF2-40B4-BE49-F238E27FC236}">
                <a16:creationId xmlns:a16="http://schemas.microsoft.com/office/drawing/2014/main" id="{918853E9-717B-4DF1-82D3-33B0EC2002F4}"/>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56</a:t>
            </a:fld>
            <a:endParaRPr lang="en-US" altLang="en-US" dirty="0"/>
          </a:p>
        </p:txBody>
      </p:sp>
    </p:spTree>
    <p:extLst>
      <p:ext uri="{BB962C8B-B14F-4D97-AF65-F5344CB8AC3E}">
        <p14:creationId xmlns:p14="http://schemas.microsoft.com/office/powerpoint/2010/main" val="976346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B8DE-6FE7-40F4-BBBA-5C688C119D34}"/>
              </a:ext>
            </a:extLst>
          </p:cNvPr>
          <p:cNvSpPr>
            <a:spLocks noGrp="1"/>
          </p:cNvSpPr>
          <p:nvPr>
            <p:ph type="title"/>
          </p:nvPr>
        </p:nvSpPr>
        <p:spPr/>
        <p:txBody>
          <a:bodyPr/>
          <a:lstStyle/>
          <a:p>
            <a:r>
              <a:rPr lang="en-US" dirty="0"/>
              <a:t>Cách </a:t>
            </a:r>
            <a:r>
              <a:rPr lang="en-US" dirty="0" err="1"/>
              <a:t>hiển</a:t>
            </a:r>
            <a:r>
              <a:rPr lang="en-US" dirty="0"/>
              <a:t> </a:t>
            </a:r>
            <a:r>
              <a:rPr lang="en-US" dirty="0" err="1"/>
              <a:t>thị</a:t>
            </a:r>
            <a:r>
              <a:rPr lang="en-US" dirty="0"/>
              <a:t> </a:t>
            </a:r>
            <a:r>
              <a:rPr lang="en-US" dirty="0" err="1"/>
              <a:t>dữ</a:t>
            </a:r>
            <a:r>
              <a:rPr lang="en-US" dirty="0"/>
              <a:t> </a:t>
            </a:r>
            <a:r>
              <a:rPr lang="en-US" dirty="0" err="1"/>
              <a:t>liệu</a:t>
            </a:r>
            <a:r>
              <a:rPr lang="en-US" dirty="0"/>
              <a:t> ra </a:t>
            </a:r>
            <a:r>
              <a:rPr lang="en-US" dirty="0" err="1"/>
              <a:t>màn</a:t>
            </a:r>
            <a:r>
              <a:rPr lang="en-US" dirty="0"/>
              <a:t> </a:t>
            </a:r>
            <a:r>
              <a:rPr lang="en-US" dirty="0" err="1"/>
              <a:t>hình</a:t>
            </a:r>
            <a:r>
              <a:rPr lang="en-US" dirty="0"/>
              <a:t> </a:t>
            </a:r>
            <a:r>
              <a:rPr lang="en-US" dirty="0" err="1"/>
              <a:t>trong</a:t>
            </a:r>
            <a:r>
              <a:rPr lang="en-US" dirty="0"/>
              <a:t> JavaScript</a:t>
            </a:r>
          </a:p>
        </p:txBody>
      </p:sp>
      <p:sp>
        <p:nvSpPr>
          <p:cNvPr id="3" name="Content Placeholder 2">
            <a:extLst>
              <a:ext uri="{FF2B5EF4-FFF2-40B4-BE49-F238E27FC236}">
                <a16:creationId xmlns:a16="http://schemas.microsoft.com/office/drawing/2014/main" id="{466465BA-E551-40CB-8654-A87986CE9D8C}"/>
              </a:ext>
            </a:extLst>
          </p:cNvPr>
          <p:cNvSpPr>
            <a:spLocks noGrp="1"/>
          </p:cNvSpPr>
          <p:nvPr>
            <p:ph idx="1"/>
          </p:nvPr>
        </p:nvSpPr>
        <p:spPr>
          <a:xfrm>
            <a:off x="457200" y="1600200"/>
            <a:ext cx="8077200" cy="4419600"/>
          </a:xfrm>
        </p:spPr>
        <p:txBody>
          <a:bodyPr/>
          <a:lstStyle/>
          <a:p>
            <a:r>
              <a:rPr lang="en-US" sz="2800" dirty="0" err="1"/>
              <a:t>Hiển</a:t>
            </a:r>
            <a:r>
              <a:rPr lang="en-US" sz="2800" dirty="0"/>
              <a:t> </a:t>
            </a:r>
            <a:r>
              <a:rPr lang="en-US" sz="2800" dirty="0" err="1"/>
              <a:t>thị</a:t>
            </a:r>
            <a:r>
              <a:rPr lang="en-US" sz="2800" dirty="0"/>
              <a:t> </a:t>
            </a:r>
            <a:r>
              <a:rPr lang="en-US" sz="2800" dirty="0" err="1"/>
              <a:t>nội</a:t>
            </a:r>
            <a:r>
              <a:rPr lang="en-US" sz="2800" dirty="0"/>
              <a:t> dung </a:t>
            </a:r>
            <a:r>
              <a:rPr lang="en-US" sz="2800" dirty="0" err="1"/>
              <a:t>lên</a:t>
            </a:r>
            <a:r>
              <a:rPr lang="en-US" sz="2800" dirty="0"/>
              <a:t> </a:t>
            </a:r>
            <a:r>
              <a:rPr lang="en-US" sz="2800" dirty="0" err="1"/>
              <a:t>màn</a:t>
            </a:r>
            <a:r>
              <a:rPr lang="en-US" sz="2800" dirty="0"/>
              <a:t> </a:t>
            </a:r>
            <a:r>
              <a:rPr lang="en-US" sz="2800" dirty="0" err="1"/>
              <a:t>hình</a:t>
            </a:r>
            <a:r>
              <a:rPr lang="en-US" sz="2800" dirty="0"/>
              <a:t> </a:t>
            </a:r>
            <a:r>
              <a:rPr lang="en-US" sz="2800" dirty="0" err="1"/>
              <a:t>trong</a:t>
            </a:r>
            <a:r>
              <a:rPr lang="en-US" sz="2800" dirty="0"/>
              <a:t> JavaScript:</a:t>
            </a:r>
          </a:p>
          <a:p>
            <a:pPr lvl="1"/>
            <a:r>
              <a:rPr lang="en-US" sz="2400" dirty="0"/>
              <a:t>Cách 3: </a:t>
            </a:r>
            <a:r>
              <a:rPr lang="en-US" sz="2400" dirty="0" err="1"/>
              <a:t>Sử</a:t>
            </a:r>
            <a:r>
              <a:rPr lang="en-US" sz="2400" dirty="0"/>
              <a:t> </a:t>
            </a:r>
            <a:r>
              <a:rPr lang="en-US" sz="2400" dirty="0" err="1"/>
              <a:t>dụng</a:t>
            </a:r>
            <a:r>
              <a:rPr lang="en-US" sz="2400" dirty="0"/>
              <a:t> </a:t>
            </a:r>
            <a:r>
              <a:rPr lang="en-US" sz="2400" dirty="0" err="1"/>
              <a:t>document.getElementById</a:t>
            </a:r>
            <a:r>
              <a:rPr lang="en-US" sz="2400" dirty="0"/>
              <a:t>().</a:t>
            </a:r>
            <a:r>
              <a:rPr lang="en-US" sz="2400" dirty="0" err="1"/>
              <a:t>innerHTML</a:t>
            </a:r>
            <a:endParaRPr lang="en-US" sz="2400" dirty="0"/>
          </a:p>
          <a:p>
            <a:pPr lvl="2"/>
            <a:r>
              <a:rPr lang="vi-VN" sz="2000" dirty="0"/>
              <a:t>nội dung muốn hiển thị sẽ được hiển thị bên trong một phần tử xác định</a:t>
            </a:r>
            <a:r>
              <a:rPr lang="en-US" sz="2000" dirty="0"/>
              <a:t> </a:t>
            </a:r>
            <a:r>
              <a:rPr lang="en-US" sz="2000" dirty="0" err="1"/>
              <a:t>và</a:t>
            </a:r>
            <a:r>
              <a:rPr lang="en-US" sz="2000" dirty="0"/>
              <a:t> </a:t>
            </a:r>
            <a:r>
              <a:rPr lang="en-US" sz="2000" dirty="0" err="1"/>
              <a:t>thay</a:t>
            </a:r>
            <a:r>
              <a:rPr lang="en-US" sz="2000" dirty="0"/>
              <a:t> </a:t>
            </a:r>
            <a:r>
              <a:rPr lang="en-US" sz="2000" dirty="0" err="1"/>
              <a:t>thế</a:t>
            </a:r>
            <a:r>
              <a:rPr lang="en-US" sz="2000" dirty="0"/>
              <a:t> </a:t>
            </a:r>
            <a:r>
              <a:rPr lang="en-US" sz="2000" dirty="0" err="1"/>
              <a:t>tất</a:t>
            </a:r>
            <a:r>
              <a:rPr lang="en-US" sz="2000" dirty="0"/>
              <a:t> </a:t>
            </a:r>
            <a:r>
              <a:rPr lang="en-US" sz="2000" dirty="0" err="1"/>
              <a:t>cả</a:t>
            </a:r>
            <a:r>
              <a:rPr lang="en-US" sz="2000" dirty="0"/>
              <a:t> </a:t>
            </a:r>
            <a:r>
              <a:rPr lang="en-US" sz="2000" dirty="0" err="1"/>
              <a:t>nội</a:t>
            </a:r>
            <a:r>
              <a:rPr lang="en-US" sz="2000" dirty="0"/>
              <a:t> dung ban </a:t>
            </a:r>
            <a:r>
              <a:rPr lang="en-US" sz="2000" dirty="0" err="1"/>
              <a:t>đầu</a:t>
            </a:r>
            <a:r>
              <a:rPr lang="en-US" sz="2000" dirty="0"/>
              <a:t> </a:t>
            </a:r>
            <a:r>
              <a:rPr lang="en-US" sz="2000" dirty="0" err="1"/>
              <a:t>của</a:t>
            </a:r>
            <a:r>
              <a:rPr lang="en-US" sz="2000" dirty="0"/>
              <a:t> </a:t>
            </a:r>
            <a:r>
              <a:rPr lang="en-US" sz="2000" dirty="0" err="1"/>
              <a:t>phần</a:t>
            </a:r>
            <a:r>
              <a:rPr lang="en-US" sz="2000" dirty="0"/>
              <a:t> </a:t>
            </a:r>
            <a:r>
              <a:rPr lang="en-US" sz="2000" dirty="0" err="1"/>
              <a:t>tử</a:t>
            </a:r>
            <a:endParaRPr lang="en-US" sz="2000" dirty="0"/>
          </a:p>
          <a:p>
            <a:pPr marL="914400" lvl="2" indent="0">
              <a:buNone/>
            </a:pPr>
            <a:r>
              <a:rPr lang="en-US" sz="2000" dirty="0"/>
              <a:t>&lt;script&gt;</a:t>
            </a:r>
          </a:p>
          <a:p>
            <a:pPr marL="914400" lvl="2" indent="0">
              <a:buNone/>
            </a:pPr>
            <a:r>
              <a:rPr lang="en-US" sz="2000" dirty="0"/>
              <a:t>    </a:t>
            </a:r>
            <a:r>
              <a:rPr lang="en-US" sz="2000" dirty="0" err="1"/>
              <a:t>document.getElementById</a:t>
            </a:r>
            <a:r>
              <a:rPr lang="en-US" sz="2000" dirty="0"/>
              <a:t>("id </a:t>
            </a:r>
            <a:r>
              <a:rPr lang="en-US" sz="2000" dirty="0" err="1"/>
              <a:t>của</a:t>
            </a:r>
            <a:r>
              <a:rPr lang="en-US" sz="2000" dirty="0"/>
              <a:t> </a:t>
            </a:r>
            <a:r>
              <a:rPr lang="en-US" sz="2000" dirty="0" err="1"/>
              <a:t>phần</a:t>
            </a:r>
            <a:r>
              <a:rPr lang="en-US" sz="2000" dirty="0"/>
              <a:t> </a:t>
            </a:r>
            <a:r>
              <a:rPr lang="en-US" sz="2000" dirty="0" err="1"/>
              <a:t>tử</a:t>
            </a:r>
            <a:r>
              <a:rPr lang="en-US" sz="2000" dirty="0"/>
              <a:t>").</a:t>
            </a:r>
            <a:r>
              <a:rPr lang="en-US" sz="2000" dirty="0" err="1"/>
              <a:t>innerHTML</a:t>
            </a:r>
            <a:r>
              <a:rPr lang="en-US" sz="2000" dirty="0"/>
              <a:t> = "</a:t>
            </a:r>
            <a:r>
              <a:rPr lang="en-US" sz="2000" dirty="0" err="1"/>
              <a:t>nội</a:t>
            </a:r>
            <a:r>
              <a:rPr lang="en-US" sz="2000" dirty="0"/>
              <a:t> dung </a:t>
            </a:r>
            <a:r>
              <a:rPr lang="en-US" sz="2000" dirty="0" err="1"/>
              <a:t>muốn</a:t>
            </a:r>
            <a:r>
              <a:rPr lang="en-US" sz="2000" dirty="0"/>
              <a:t> </a:t>
            </a:r>
            <a:r>
              <a:rPr lang="en-US" sz="2000" dirty="0" err="1"/>
              <a:t>hiển</a:t>
            </a:r>
            <a:r>
              <a:rPr lang="en-US" sz="2000" dirty="0"/>
              <a:t> </a:t>
            </a:r>
            <a:r>
              <a:rPr lang="en-US" sz="2000" dirty="0" err="1"/>
              <a:t>thị</a:t>
            </a:r>
            <a:r>
              <a:rPr lang="en-US" sz="2000" dirty="0"/>
              <a:t> </a:t>
            </a:r>
            <a:r>
              <a:rPr lang="en-US" sz="2000" dirty="0" err="1"/>
              <a:t>sẽ</a:t>
            </a:r>
            <a:r>
              <a:rPr lang="en-US" sz="2000" dirty="0"/>
              <a:t> </a:t>
            </a:r>
            <a:r>
              <a:rPr lang="en-US" sz="2000" dirty="0" err="1"/>
              <a:t>hiển</a:t>
            </a:r>
            <a:r>
              <a:rPr lang="en-US" sz="2000" dirty="0"/>
              <a:t> </a:t>
            </a:r>
            <a:r>
              <a:rPr lang="en-US" sz="2000" dirty="0" err="1"/>
              <a:t>thị</a:t>
            </a:r>
            <a:r>
              <a:rPr lang="en-US" sz="2000" dirty="0"/>
              <a:t> </a:t>
            </a:r>
            <a:r>
              <a:rPr lang="en-US" sz="2000" dirty="0" err="1"/>
              <a:t>bên</a:t>
            </a:r>
            <a:r>
              <a:rPr lang="en-US" sz="2000" dirty="0"/>
              <a:t> </a:t>
            </a:r>
            <a:r>
              <a:rPr lang="en-US" sz="2000" dirty="0" err="1"/>
              <a:t>trong</a:t>
            </a:r>
            <a:r>
              <a:rPr lang="en-US" sz="2000" dirty="0"/>
              <a:t> </a:t>
            </a:r>
            <a:r>
              <a:rPr lang="en-US" sz="2000" dirty="0" err="1"/>
              <a:t>phần</a:t>
            </a:r>
            <a:r>
              <a:rPr lang="en-US" sz="2000" dirty="0"/>
              <a:t> </a:t>
            </a:r>
            <a:r>
              <a:rPr lang="en-US" sz="2000" dirty="0" err="1"/>
              <a:t>tử</a:t>
            </a:r>
            <a:r>
              <a:rPr lang="en-US" sz="2000" dirty="0"/>
              <a:t> id";</a:t>
            </a:r>
          </a:p>
          <a:p>
            <a:pPr marL="914400" lvl="2" indent="0">
              <a:buNone/>
            </a:pPr>
            <a:r>
              <a:rPr lang="en-US" sz="2000" dirty="0"/>
              <a:t>&lt;/script&gt;</a:t>
            </a:r>
          </a:p>
        </p:txBody>
      </p:sp>
      <p:sp>
        <p:nvSpPr>
          <p:cNvPr id="4" name="Slide Number Placeholder 3">
            <a:extLst>
              <a:ext uri="{FF2B5EF4-FFF2-40B4-BE49-F238E27FC236}">
                <a16:creationId xmlns:a16="http://schemas.microsoft.com/office/drawing/2014/main" id="{918853E9-717B-4DF1-82D3-33B0EC2002F4}"/>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57</a:t>
            </a:fld>
            <a:endParaRPr lang="en-US" altLang="en-US" dirty="0"/>
          </a:p>
        </p:txBody>
      </p:sp>
    </p:spTree>
    <p:extLst>
      <p:ext uri="{BB962C8B-B14F-4D97-AF65-F5344CB8AC3E}">
        <p14:creationId xmlns:p14="http://schemas.microsoft.com/office/powerpoint/2010/main" val="3301682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E4F5-9BB9-42FE-B456-4E567E27ADBD}"/>
              </a:ext>
            </a:extLst>
          </p:cNvPr>
          <p:cNvSpPr>
            <a:spLocks noGrp="1"/>
          </p:cNvSpPr>
          <p:nvPr>
            <p:ph type="title"/>
          </p:nvPr>
        </p:nvSpPr>
        <p:spPr/>
        <p:txBody>
          <a:bodyPr/>
          <a:lstStyle/>
          <a:p>
            <a:r>
              <a:rPr lang="vi-VN" dirty="0"/>
              <a:t>Chương trình JavaScript</a:t>
            </a:r>
            <a:endParaRPr lang="en-US" dirty="0"/>
          </a:p>
        </p:txBody>
      </p:sp>
      <p:sp>
        <p:nvSpPr>
          <p:cNvPr id="3" name="Content Placeholder 2">
            <a:extLst>
              <a:ext uri="{FF2B5EF4-FFF2-40B4-BE49-F238E27FC236}">
                <a16:creationId xmlns:a16="http://schemas.microsoft.com/office/drawing/2014/main" id="{69E3E90B-E472-48BB-B1AF-8E11FC069CF5}"/>
              </a:ext>
            </a:extLst>
          </p:cNvPr>
          <p:cNvSpPr>
            <a:spLocks noGrp="1"/>
          </p:cNvSpPr>
          <p:nvPr>
            <p:ph idx="1"/>
          </p:nvPr>
        </p:nvSpPr>
        <p:spPr/>
        <p:txBody>
          <a:bodyPr/>
          <a:lstStyle/>
          <a:p>
            <a:r>
              <a:rPr lang="vi-VN" dirty="0"/>
              <a:t>Chương trình JavaScript là một tập hợp gồm nhiều câu lệnh JavaScript.</a:t>
            </a:r>
          </a:p>
          <a:p>
            <a:r>
              <a:rPr lang="vi-VN" dirty="0"/>
              <a:t>Trong một chương trình, các câu lệnh sẽ được thực thi lần lượt theo thứ tự từ trên xuống dưới.</a:t>
            </a:r>
          </a:p>
          <a:p>
            <a:r>
              <a:rPr lang="vi-VN" dirty="0"/>
              <a:t>(Câu lệnh phía trên phải thực thi xong thì câu lệnh bên dưới mới được thực thi)</a:t>
            </a:r>
            <a:endParaRPr lang="en-US" dirty="0"/>
          </a:p>
        </p:txBody>
      </p:sp>
      <p:sp>
        <p:nvSpPr>
          <p:cNvPr id="4" name="Slide Number Placeholder 3">
            <a:extLst>
              <a:ext uri="{FF2B5EF4-FFF2-40B4-BE49-F238E27FC236}">
                <a16:creationId xmlns:a16="http://schemas.microsoft.com/office/drawing/2014/main" id="{F96CB118-0FE7-4684-B137-2181699063E5}"/>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58</a:t>
            </a:fld>
            <a:endParaRPr lang="en-US" altLang="en-US" dirty="0"/>
          </a:p>
        </p:txBody>
      </p:sp>
    </p:spTree>
    <p:extLst>
      <p:ext uri="{BB962C8B-B14F-4D97-AF65-F5344CB8AC3E}">
        <p14:creationId xmlns:p14="http://schemas.microsoft.com/office/powerpoint/2010/main" val="291150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sz="4000" dirty="0"/>
              <a:t>JavaScript: </a:t>
            </a:r>
            <a:r>
              <a:rPr lang="en-US" sz="4000" b="1" dirty="0" err="1">
                <a:solidFill>
                  <a:srgbClr val="FFFF00"/>
                </a:solidFill>
              </a:rPr>
              <a:t>Khai</a:t>
            </a:r>
            <a:r>
              <a:rPr lang="en-US" sz="4000" b="1" dirty="0">
                <a:solidFill>
                  <a:srgbClr val="FFFF00"/>
                </a:solidFill>
              </a:rPr>
              <a:t> </a:t>
            </a:r>
            <a:r>
              <a:rPr lang="en-US" sz="4000" b="1" dirty="0" err="1">
                <a:solidFill>
                  <a:srgbClr val="FFFF00"/>
                </a:solidFill>
              </a:rPr>
              <a:t>báo</a:t>
            </a:r>
            <a:r>
              <a:rPr lang="en-US" sz="4000" b="1" dirty="0">
                <a:solidFill>
                  <a:srgbClr val="FFFF00"/>
                </a:solidFill>
              </a:rPr>
              <a:t>, </a:t>
            </a:r>
            <a:r>
              <a:rPr lang="en-US" sz="4000" b="1" dirty="0" err="1">
                <a:solidFill>
                  <a:srgbClr val="FFFF00"/>
                </a:solidFill>
              </a:rPr>
              <a:t>sử</a:t>
            </a:r>
            <a:r>
              <a:rPr lang="en-US" sz="4000" b="1" dirty="0">
                <a:solidFill>
                  <a:srgbClr val="FFFF00"/>
                </a:solidFill>
              </a:rPr>
              <a:t> </a:t>
            </a:r>
            <a:r>
              <a:rPr lang="en-US" sz="4000" b="1" dirty="0" err="1">
                <a:solidFill>
                  <a:srgbClr val="FFFF00"/>
                </a:solidFill>
              </a:rPr>
              <a:t>dụng</a:t>
            </a:r>
            <a:r>
              <a:rPr lang="en-US" sz="4000" b="1" dirty="0">
                <a:solidFill>
                  <a:srgbClr val="FFFF00"/>
                </a:solidFill>
              </a:rPr>
              <a:t> </a:t>
            </a:r>
            <a:r>
              <a:rPr lang="en-US" sz="4000" b="1" dirty="0" err="1">
                <a:solidFill>
                  <a:srgbClr val="FFFF00"/>
                </a:solidFill>
              </a:rPr>
              <a:t>biến</a:t>
            </a:r>
            <a:r>
              <a:rPr lang="en-US" sz="4000" b="1" dirty="0">
                <a:solidFill>
                  <a:srgbClr val="FFFF00"/>
                </a:solidFill>
              </a:rPr>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59</a:t>
            </a:fld>
            <a:endParaRPr lang="en-US"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6426" y="1371377"/>
            <a:ext cx="7711148" cy="551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623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228600"/>
            <a:ext cx="8339137" cy="914400"/>
          </a:xfrm>
        </p:spPr>
        <p:txBody>
          <a:bodyPr/>
          <a:lstStyle/>
          <a:p>
            <a:r>
              <a:rPr lang="vi-VN" dirty="0"/>
              <a:t>Cách viết bộ chọn CSS</a:t>
            </a:r>
            <a:endParaRPr lang="en-US" dirty="0"/>
          </a:p>
        </p:txBody>
      </p:sp>
      <p:sp>
        <p:nvSpPr>
          <p:cNvPr id="3" name="Content Placeholder 2"/>
          <p:cNvSpPr>
            <a:spLocks noGrp="1"/>
          </p:cNvSpPr>
          <p:nvPr>
            <p:ph idx="1"/>
          </p:nvPr>
        </p:nvSpPr>
        <p:spPr>
          <a:xfrm>
            <a:off x="0" y="1143000"/>
            <a:ext cx="9144000" cy="5638800"/>
          </a:xfrm>
          <a:solidFill>
            <a:schemeClr val="bg1"/>
          </a:solidFill>
        </p:spPr>
        <p:txBody>
          <a:bodyPr/>
          <a:lstStyle/>
          <a:p>
            <a:r>
              <a:rPr lang="vi-VN" sz="2800" dirty="0">
                <a:solidFill>
                  <a:srgbClr val="FF0000"/>
                </a:solidFill>
              </a:rPr>
              <a:t>Bộ chọn {thuộc tính: giá trị; thuộc tính: giá trị; …}</a:t>
            </a:r>
            <a:r>
              <a:rPr lang="en-US" sz="2800" dirty="0">
                <a:solidFill>
                  <a:srgbClr val="FF0000"/>
                </a:solidFill>
              </a:rPr>
              <a:t> </a:t>
            </a:r>
          </a:p>
          <a:p>
            <a:pPr lvl="1"/>
            <a:r>
              <a:rPr lang="vi-VN" sz="2600" dirty="0"/>
              <a:t>Bộ chọn theo kiểu phần tử HTML: tenLopHTML</a:t>
            </a:r>
            <a:endParaRPr lang="en-US" sz="2600" dirty="0"/>
          </a:p>
          <a:p>
            <a:pPr lvl="2"/>
            <a:r>
              <a:rPr lang="vi-VN" sz="2200" dirty="0"/>
              <a:t>Chọn các đối tượng được khai báo bằng thẻ tenLopHTML</a:t>
            </a:r>
            <a:endParaRPr lang="en-US" sz="2200" dirty="0"/>
          </a:p>
          <a:p>
            <a:pPr lvl="1"/>
            <a:r>
              <a:rPr lang="vi-VN" sz="2600" dirty="0"/>
              <a:t>Bộ chọn theo định danh: #tenBochon</a:t>
            </a:r>
            <a:endParaRPr lang="en-US" sz="2600" dirty="0"/>
          </a:p>
          <a:p>
            <a:pPr lvl="2"/>
            <a:r>
              <a:rPr lang="vi-VN" sz="2200" dirty="0"/>
              <a:t>Chọn đối tượng có id=“tenBochon”</a:t>
            </a:r>
            <a:endParaRPr lang="en-US" sz="2200" dirty="0"/>
          </a:p>
          <a:p>
            <a:pPr lvl="1"/>
            <a:r>
              <a:rPr lang="vi-VN" sz="2600" dirty="0"/>
              <a:t>Bộ chọn theo lớp: .tenBochon</a:t>
            </a:r>
            <a:endParaRPr lang="en-US" sz="2600" dirty="0"/>
          </a:p>
          <a:p>
            <a:pPr lvl="2"/>
            <a:r>
              <a:rPr lang="vi-VN" sz="2200" dirty="0"/>
              <a:t>Chọn các đối tượng có class=“tenBochon”</a:t>
            </a:r>
            <a:endParaRPr lang="en-US" sz="2200" dirty="0"/>
          </a:p>
          <a:p>
            <a:pPr lvl="1"/>
            <a:r>
              <a:rPr lang="vi-VN" sz="2600" dirty="0"/>
              <a:t>Bộ chọn theo thuộc tính:[thuoctinh],[thuoctinh=giatri],</a:t>
            </a:r>
            <a:r>
              <a:rPr lang="en-US" sz="2600" dirty="0"/>
              <a:t> </a:t>
            </a:r>
            <a:r>
              <a:rPr lang="vi-VN" sz="2600" dirty="0"/>
              <a:t>[thuoctinh~=giatri], [thuoctinh|=giatri]</a:t>
            </a:r>
            <a:endParaRPr lang="en-US" sz="2600" dirty="0"/>
          </a:p>
          <a:p>
            <a:pPr lvl="2"/>
            <a:r>
              <a:rPr lang="vi-VN" sz="2200" dirty="0"/>
              <a:t>Chọn các đối tượng có thuộc tính thuoctinh</a:t>
            </a:r>
            <a:endParaRPr lang="en-US" sz="2200" dirty="0"/>
          </a:p>
          <a:p>
            <a:pPr lvl="1"/>
            <a:r>
              <a:rPr lang="vi-VN" sz="2600" dirty="0"/>
              <a:t>Bộ chọn không tên (nội tuyến): {}</a:t>
            </a:r>
            <a:endParaRPr lang="en-US" sz="2600" dirty="0"/>
          </a:p>
          <a:p>
            <a:pPr lvl="2"/>
            <a:r>
              <a:rPr lang="vi-VN" sz="2200" dirty="0"/>
              <a:t>Đặt thuộc tính style = {} của đối tượng tài liệu</a:t>
            </a:r>
            <a:endParaRPr lang="en-US" sz="2200" dirty="0"/>
          </a:p>
          <a:p>
            <a:pPr lvl="1"/>
            <a:r>
              <a:rPr lang="vi-VN" sz="2600" dirty="0"/>
              <a:t>Khác </a:t>
            </a:r>
            <a:endParaRPr lang="en-US" sz="26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a:t>
            </a:fld>
            <a:endParaRPr lang="en-US" altLang="en-US" dirty="0"/>
          </a:p>
        </p:txBody>
      </p:sp>
    </p:spTree>
    <p:extLst>
      <p:ext uri="{BB962C8B-B14F-4D97-AF65-F5344CB8AC3E}">
        <p14:creationId xmlns:p14="http://schemas.microsoft.com/office/powerpoint/2010/main" val="37787847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3999" cy="914400"/>
          </a:xfrm>
        </p:spPr>
        <p:txBody>
          <a:bodyPr/>
          <a:lstStyle/>
          <a:p>
            <a:r>
              <a:rPr lang="en-US" sz="4000" dirty="0"/>
              <a:t>JavaScript: </a:t>
            </a:r>
            <a:r>
              <a:rPr lang="en-US" sz="4000" b="1" dirty="0" err="1">
                <a:solidFill>
                  <a:srgbClr val="FFFF00"/>
                </a:solidFill>
              </a:rPr>
              <a:t>Khai</a:t>
            </a:r>
            <a:r>
              <a:rPr lang="en-US" sz="4000" b="1" dirty="0">
                <a:solidFill>
                  <a:srgbClr val="FFFF00"/>
                </a:solidFill>
              </a:rPr>
              <a:t> </a:t>
            </a:r>
            <a:r>
              <a:rPr lang="en-US" sz="4000" b="1" dirty="0" err="1">
                <a:solidFill>
                  <a:srgbClr val="FFFF00"/>
                </a:solidFill>
              </a:rPr>
              <a:t>báo</a:t>
            </a:r>
            <a:r>
              <a:rPr lang="en-US" sz="4000" b="1" dirty="0">
                <a:solidFill>
                  <a:srgbClr val="FFFF00"/>
                </a:solidFill>
              </a:rPr>
              <a:t>, </a:t>
            </a:r>
            <a:r>
              <a:rPr lang="en-US" sz="4000" b="1" dirty="0" err="1">
                <a:solidFill>
                  <a:srgbClr val="FFFF00"/>
                </a:solidFill>
              </a:rPr>
              <a:t>sử</a:t>
            </a:r>
            <a:r>
              <a:rPr lang="en-US" sz="4000" b="1" dirty="0">
                <a:solidFill>
                  <a:srgbClr val="FFFF00"/>
                </a:solidFill>
              </a:rPr>
              <a:t> </a:t>
            </a:r>
            <a:r>
              <a:rPr lang="en-US" sz="4000" b="1" dirty="0" err="1">
                <a:solidFill>
                  <a:srgbClr val="FFFF00"/>
                </a:solidFill>
              </a:rPr>
              <a:t>dụng</a:t>
            </a:r>
            <a:r>
              <a:rPr lang="en-US" sz="4000" b="1" dirty="0">
                <a:solidFill>
                  <a:srgbClr val="FFFF00"/>
                </a:solidFill>
              </a:rPr>
              <a:t> </a:t>
            </a:r>
            <a:r>
              <a:rPr lang="en-US" sz="4000" b="1" dirty="0" err="1">
                <a:solidFill>
                  <a:srgbClr val="FFFF00"/>
                </a:solidFill>
              </a:rPr>
              <a:t>biến</a:t>
            </a:r>
            <a:r>
              <a:rPr lang="en-US" sz="4000" b="1" dirty="0">
                <a:solidFill>
                  <a:srgbClr val="FFFF00"/>
                </a:solidFill>
              </a:rPr>
              <a:t> </a:t>
            </a:r>
            <a:endParaRPr lang="en-US" sz="40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60</a:t>
            </a:fld>
            <a:endParaRPr lang="en-US" alt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0055" y="1397130"/>
            <a:ext cx="7588145" cy="5460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3463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3" y="228600"/>
            <a:ext cx="8948737" cy="914400"/>
          </a:xfrm>
        </p:spPr>
        <p:txBody>
          <a:bodyPr/>
          <a:lstStyle/>
          <a:p>
            <a:r>
              <a:rPr lang="en-US" sz="4000" dirty="0"/>
              <a:t>JavaScript: </a:t>
            </a:r>
            <a:r>
              <a:rPr lang="en-US" sz="4000" b="1" dirty="0" err="1">
                <a:solidFill>
                  <a:srgbClr val="FFFF00"/>
                </a:solidFill>
              </a:rPr>
              <a:t>Khai</a:t>
            </a:r>
            <a:r>
              <a:rPr lang="en-US" sz="4000" b="1" dirty="0">
                <a:solidFill>
                  <a:srgbClr val="FFFF00"/>
                </a:solidFill>
              </a:rPr>
              <a:t> </a:t>
            </a:r>
            <a:r>
              <a:rPr lang="en-US" sz="4000" b="1" dirty="0" err="1">
                <a:solidFill>
                  <a:srgbClr val="FFFF00"/>
                </a:solidFill>
              </a:rPr>
              <a:t>báo</a:t>
            </a:r>
            <a:r>
              <a:rPr lang="en-US" sz="4000" b="1" dirty="0">
                <a:solidFill>
                  <a:srgbClr val="FFFF00"/>
                </a:solidFill>
              </a:rPr>
              <a:t>, </a:t>
            </a:r>
            <a:r>
              <a:rPr lang="en-US" sz="4000" b="1" dirty="0" err="1">
                <a:solidFill>
                  <a:srgbClr val="FFFF00"/>
                </a:solidFill>
              </a:rPr>
              <a:t>sử</a:t>
            </a:r>
            <a:r>
              <a:rPr lang="en-US" sz="4000" b="1" dirty="0">
                <a:solidFill>
                  <a:srgbClr val="FFFF00"/>
                </a:solidFill>
              </a:rPr>
              <a:t> </a:t>
            </a:r>
            <a:r>
              <a:rPr lang="en-US" sz="4000" b="1" dirty="0" err="1">
                <a:solidFill>
                  <a:srgbClr val="FFFF00"/>
                </a:solidFill>
              </a:rPr>
              <a:t>dụng</a:t>
            </a:r>
            <a:r>
              <a:rPr lang="en-US" sz="4000" b="1" dirty="0">
                <a:solidFill>
                  <a:srgbClr val="FFFF00"/>
                </a:solidFill>
              </a:rPr>
              <a:t> </a:t>
            </a:r>
            <a:r>
              <a:rPr lang="en-US" sz="4000" b="1" dirty="0" err="1">
                <a:solidFill>
                  <a:srgbClr val="FFFF00"/>
                </a:solidFill>
              </a:rPr>
              <a:t>hàm</a:t>
            </a:r>
            <a:endParaRPr lang="en-US" sz="4000"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61</a:t>
            </a:fld>
            <a:endParaRPr lang="en-US"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59755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5524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Javascript: Đối tượng </a:t>
            </a:r>
            <a:endParaRPr lang="en-US" dirty="0"/>
          </a:p>
        </p:txBody>
      </p:sp>
      <p:sp>
        <p:nvSpPr>
          <p:cNvPr id="3" name="Content Placeholder 2"/>
          <p:cNvSpPr>
            <a:spLocks noGrp="1"/>
          </p:cNvSpPr>
          <p:nvPr>
            <p:ph idx="1"/>
          </p:nvPr>
        </p:nvSpPr>
        <p:spPr/>
        <p:txBody>
          <a:bodyPr/>
          <a:lstStyle/>
          <a:p>
            <a:r>
              <a:rPr lang="vi-VN" dirty="0"/>
              <a:t>Mọi thứ trong javascript đều là đối</a:t>
            </a:r>
            <a:r>
              <a:rPr lang="en-US" dirty="0"/>
              <a:t> </a:t>
            </a:r>
            <a:r>
              <a:rPr lang="vi-VN" dirty="0"/>
              <a:t>tượng</a:t>
            </a:r>
            <a:endParaRPr lang="en-US" dirty="0"/>
          </a:p>
          <a:p>
            <a:r>
              <a:rPr lang="vi-VN" dirty="0"/>
              <a:t>Tuy nhiên, javascript không định</a:t>
            </a:r>
            <a:r>
              <a:rPr lang="en-US" dirty="0"/>
              <a:t> </a:t>
            </a:r>
            <a:r>
              <a:rPr lang="vi-VN" dirty="0"/>
              <a:t>nghĩa lớp mà trực tiếp khai báo các</a:t>
            </a:r>
            <a:r>
              <a:rPr lang="en-US" dirty="0"/>
              <a:t> </a:t>
            </a:r>
            <a:r>
              <a:rPr lang="vi-VN" dirty="0"/>
              <a:t>đối tượng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62</a:t>
            </a:fld>
            <a:endParaRPr lang="en-US" altLang="en-US" dirty="0"/>
          </a:p>
        </p:txBody>
      </p:sp>
    </p:spTree>
    <p:extLst>
      <p:ext uri="{BB962C8B-B14F-4D97-AF65-F5344CB8AC3E}">
        <p14:creationId xmlns:p14="http://schemas.microsoft.com/office/powerpoint/2010/main" val="2015971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Khai báo đối tượng</a:t>
            </a:r>
            <a:r>
              <a:rPr lang="en-US" dirty="0"/>
              <a:t>…</a:t>
            </a:r>
            <a:r>
              <a:rPr lang="vi-VN" dirty="0"/>
              <a:t> </a:t>
            </a:r>
            <a:endParaRPr lang="en-US" dirty="0"/>
          </a:p>
        </p:txBody>
      </p:sp>
      <p:sp>
        <p:nvSpPr>
          <p:cNvPr id="3" name="Content Placeholder 2"/>
          <p:cNvSpPr>
            <a:spLocks noGrp="1"/>
          </p:cNvSpPr>
          <p:nvPr>
            <p:ph idx="1"/>
          </p:nvPr>
        </p:nvSpPr>
        <p:spPr>
          <a:xfrm>
            <a:off x="304800" y="1371600"/>
            <a:ext cx="8534400" cy="5257800"/>
          </a:xfrm>
          <a:solidFill>
            <a:schemeClr val="tx2"/>
          </a:solidFill>
        </p:spPr>
        <p:txBody>
          <a:bodyPr/>
          <a:lstStyle/>
          <a:p>
            <a:r>
              <a:rPr lang="vi-VN" dirty="0"/>
              <a:t>Khai báo đối tượng Object rồi gắn thuộc tính</a:t>
            </a:r>
            <a:r>
              <a:rPr lang="en-US" dirty="0"/>
              <a:t> </a:t>
            </a:r>
            <a:r>
              <a:rPr lang="vi-VN" dirty="0"/>
              <a:t>cho nó</a:t>
            </a:r>
            <a:br>
              <a:rPr lang="vi-VN" dirty="0"/>
            </a:br>
            <a:r>
              <a:rPr lang="vi-VN" dirty="0">
                <a:solidFill>
                  <a:srgbClr val="0070C0"/>
                </a:solidFill>
              </a:rPr>
              <a:t>person=new Object();</a:t>
            </a:r>
            <a:br>
              <a:rPr lang="vi-VN" dirty="0">
                <a:solidFill>
                  <a:srgbClr val="0070C0"/>
                </a:solidFill>
              </a:rPr>
            </a:br>
            <a:r>
              <a:rPr lang="en-US" dirty="0">
                <a:solidFill>
                  <a:srgbClr val="0070C0"/>
                </a:solidFill>
              </a:rPr>
              <a:t>   </a:t>
            </a:r>
            <a:r>
              <a:rPr lang="vi-VN" dirty="0">
                <a:solidFill>
                  <a:srgbClr val="0070C0"/>
                </a:solidFill>
              </a:rPr>
              <a:t>person.firstname="John";</a:t>
            </a:r>
            <a:br>
              <a:rPr lang="vi-VN" dirty="0">
                <a:solidFill>
                  <a:srgbClr val="0070C0"/>
                </a:solidFill>
              </a:rPr>
            </a:br>
            <a:r>
              <a:rPr lang="en-US" dirty="0">
                <a:solidFill>
                  <a:srgbClr val="0070C0"/>
                </a:solidFill>
              </a:rPr>
              <a:t>   </a:t>
            </a:r>
            <a:r>
              <a:rPr lang="vi-VN" dirty="0">
                <a:solidFill>
                  <a:srgbClr val="0070C0"/>
                </a:solidFill>
              </a:rPr>
              <a:t>person.lastname="Doe";</a:t>
            </a:r>
            <a:br>
              <a:rPr lang="vi-VN" dirty="0">
                <a:solidFill>
                  <a:srgbClr val="0070C0"/>
                </a:solidFill>
              </a:rPr>
            </a:br>
            <a:r>
              <a:rPr lang="en-US" dirty="0">
                <a:solidFill>
                  <a:srgbClr val="0070C0"/>
                </a:solidFill>
              </a:rPr>
              <a:t>   </a:t>
            </a:r>
            <a:r>
              <a:rPr lang="vi-VN" dirty="0">
                <a:solidFill>
                  <a:srgbClr val="0070C0"/>
                </a:solidFill>
              </a:rPr>
              <a:t>person.age=50;</a:t>
            </a:r>
            <a:br>
              <a:rPr lang="vi-VN" dirty="0">
                <a:solidFill>
                  <a:srgbClr val="0070C0"/>
                </a:solidFill>
              </a:rPr>
            </a:br>
            <a:r>
              <a:rPr lang="en-US" dirty="0">
                <a:solidFill>
                  <a:srgbClr val="0070C0"/>
                </a:solidFill>
              </a:rPr>
              <a:t>   </a:t>
            </a:r>
            <a:r>
              <a:rPr lang="vi-VN" dirty="0">
                <a:solidFill>
                  <a:srgbClr val="0070C0"/>
                </a:solidFill>
              </a:rPr>
              <a:t>person.eyecolor="blue";</a:t>
            </a:r>
            <a:endParaRPr lang="en-US" dirty="0">
              <a:solidFill>
                <a:srgbClr val="0070C0"/>
              </a:solidFill>
            </a:endParaRPr>
          </a:p>
          <a:p>
            <a:r>
              <a:rPr lang="vi-VN" dirty="0"/>
              <a:t>Khai báo trực tiếp</a:t>
            </a:r>
            <a:br>
              <a:rPr lang="vi-VN" dirty="0"/>
            </a:br>
            <a:r>
              <a:rPr lang="vi-VN" dirty="0">
                <a:solidFill>
                  <a:srgbClr val="0070C0"/>
                </a:solidFill>
              </a:rPr>
              <a:t>person={firstname:"John", lastname:"Doe",</a:t>
            </a:r>
            <a:br>
              <a:rPr lang="vi-VN" dirty="0">
                <a:solidFill>
                  <a:srgbClr val="0070C0"/>
                </a:solidFill>
              </a:rPr>
            </a:br>
            <a:r>
              <a:rPr lang="vi-VN" dirty="0">
                <a:solidFill>
                  <a:srgbClr val="0070C0"/>
                </a:solidFill>
              </a:rPr>
              <a:t>age:50, eyecolor:"blue"}; </a:t>
            </a:r>
            <a:endParaRPr lang="en-US" dirty="0">
              <a:solidFill>
                <a:srgbClr val="0070C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63</a:t>
            </a:fld>
            <a:endParaRPr lang="en-US" altLang="en-US" dirty="0"/>
          </a:p>
        </p:txBody>
      </p:sp>
    </p:spTree>
    <p:extLst>
      <p:ext uri="{BB962C8B-B14F-4D97-AF65-F5344CB8AC3E}">
        <p14:creationId xmlns:p14="http://schemas.microsoft.com/office/powerpoint/2010/main" val="3719786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Khai báo đối tượng </a:t>
            </a:r>
            <a:endParaRPr lang="en-US" dirty="0"/>
          </a:p>
        </p:txBody>
      </p:sp>
      <p:sp>
        <p:nvSpPr>
          <p:cNvPr id="3" name="Content Placeholder 2"/>
          <p:cNvSpPr>
            <a:spLocks noGrp="1"/>
          </p:cNvSpPr>
          <p:nvPr>
            <p:ph idx="1"/>
          </p:nvPr>
        </p:nvSpPr>
        <p:spPr>
          <a:xfrm>
            <a:off x="304800" y="1371600"/>
            <a:ext cx="8686800" cy="4419600"/>
          </a:xfrm>
          <a:solidFill>
            <a:schemeClr val="bg1"/>
          </a:solidFill>
        </p:spPr>
        <p:txBody>
          <a:bodyPr/>
          <a:lstStyle/>
          <a:p>
            <a:r>
              <a:rPr lang="en-US" dirty="0" err="1"/>
              <a:t>Khai</a:t>
            </a:r>
            <a:r>
              <a:rPr lang="en-US" dirty="0"/>
              <a:t> </a:t>
            </a:r>
            <a:r>
              <a:rPr lang="en-US" dirty="0" err="1"/>
              <a:t>báo</a:t>
            </a:r>
            <a:r>
              <a:rPr lang="en-US" dirty="0"/>
              <a:t> </a:t>
            </a:r>
            <a:r>
              <a:rPr lang="en-US" dirty="0" err="1"/>
              <a:t>sử</a:t>
            </a:r>
            <a:r>
              <a:rPr lang="en-US" dirty="0"/>
              <a:t> </a:t>
            </a:r>
            <a:r>
              <a:rPr lang="en-US" dirty="0" err="1"/>
              <a:t>dụng</a:t>
            </a:r>
            <a:r>
              <a:rPr lang="en-US" dirty="0"/>
              <a:t> </a:t>
            </a:r>
            <a:r>
              <a:rPr lang="en-US" dirty="0" err="1"/>
              <a:t>hàm</a:t>
            </a:r>
            <a:r>
              <a:rPr lang="en-US" dirty="0"/>
              <a:t> </a:t>
            </a:r>
            <a:r>
              <a:rPr lang="en-US" dirty="0" err="1"/>
              <a:t>tạo</a:t>
            </a:r>
            <a:br>
              <a:rPr lang="en-US" dirty="0"/>
            </a:br>
            <a:r>
              <a:rPr lang="en-US" sz="2700" dirty="0">
                <a:solidFill>
                  <a:srgbClr val="0070C0"/>
                </a:solidFill>
              </a:rPr>
              <a:t>function person(</a:t>
            </a:r>
            <a:r>
              <a:rPr lang="en-US" sz="2700" dirty="0" err="1">
                <a:solidFill>
                  <a:srgbClr val="0070C0"/>
                </a:solidFill>
              </a:rPr>
              <a:t>firstname</a:t>
            </a:r>
            <a:r>
              <a:rPr lang="en-US" sz="2700" dirty="0">
                <a:solidFill>
                  <a:srgbClr val="0070C0"/>
                </a:solidFill>
              </a:rPr>
              <a:t>, </a:t>
            </a:r>
            <a:r>
              <a:rPr lang="en-US" sz="2700" dirty="0" err="1">
                <a:solidFill>
                  <a:srgbClr val="0070C0"/>
                </a:solidFill>
              </a:rPr>
              <a:t>lastname</a:t>
            </a:r>
            <a:r>
              <a:rPr lang="en-US" sz="2700" dirty="0">
                <a:solidFill>
                  <a:srgbClr val="0070C0"/>
                </a:solidFill>
              </a:rPr>
              <a:t>, age, </a:t>
            </a:r>
            <a:r>
              <a:rPr lang="en-US" sz="2700" dirty="0" err="1">
                <a:solidFill>
                  <a:srgbClr val="0070C0"/>
                </a:solidFill>
              </a:rPr>
              <a:t>eyecolor</a:t>
            </a:r>
            <a:r>
              <a:rPr lang="en-US" sz="2700" dirty="0">
                <a:solidFill>
                  <a:srgbClr val="0070C0"/>
                </a:solidFill>
              </a:rPr>
              <a:t>)</a:t>
            </a:r>
          </a:p>
          <a:p>
            <a:pPr marL="0" indent="0">
              <a:buNone/>
            </a:pPr>
            <a:r>
              <a:rPr lang="en-US" sz="2700" dirty="0">
                <a:solidFill>
                  <a:srgbClr val="0070C0"/>
                </a:solidFill>
              </a:rPr>
              <a:t>   {</a:t>
            </a:r>
            <a:br>
              <a:rPr lang="en-US" sz="2700" dirty="0">
                <a:solidFill>
                  <a:srgbClr val="0070C0"/>
                </a:solidFill>
              </a:rPr>
            </a:br>
            <a:r>
              <a:rPr lang="en-US" sz="2700" dirty="0">
                <a:solidFill>
                  <a:srgbClr val="0070C0"/>
                </a:solidFill>
              </a:rPr>
              <a:t>       </a:t>
            </a:r>
            <a:r>
              <a:rPr lang="en-US" sz="2700" dirty="0" err="1">
                <a:solidFill>
                  <a:srgbClr val="0070C0"/>
                </a:solidFill>
              </a:rPr>
              <a:t>this.firstname</a:t>
            </a:r>
            <a:r>
              <a:rPr lang="en-US" sz="2700" dirty="0">
                <a:solidFill>
                  <a:srgbClr val="0070C0"/>
                </a:solidFill>
              </a:rPr>
              <a:t>=</a:t>
            </a:r>
            <a:r>
              <a:rPr lang="en-US" sz="2700" dirty="0" err="1">
                <a:solidFill>
                  <a:srgbClr val="0070C0"/>
                </a:solidFill>
              </a:rPr>
              <a:t>firstname</a:t>
            </a:r>
            <a:r>
              <a:rPr lang="en-US" sz="2700" dirty="0">
                <a:solidFill>
                  <a:srgbClr val="0070C0"/>
                </a:solidFill>
              </a:rPr>
              <a:t>;</a:t>
            </a:r>
            <a:br>
              <a:rPr lang="en-US" sz="2700" dirty="0">
                <a:solidFill>
                  <a:srgbClr val="0070C0"/>
                </a:solidFill>
              </a:rPr>
            </a:br>
            <a:r>
              <a:rPr lang="en-US" sz="2700" dirty="0">
                <a:solidFill>
                  <a:srgbClr val="0070C0"/>
                </a:solidFill>
              </a:rPr>
              <a:t>       </a:t>
            </a:r>
            <a:r>
              <a:rPr lang="en-US" sz="2700" dirty="0" err="1">
                <a:solidFill>
                  <a:srgbClr val="0070C0"/>
                </a:solidFill>
              </a:rPr>
              <a:t>this.lastname</a:t>
            </a:r>
            <a:r>
              <a:rPr lang="en-US" sz="2700" dirty="0">
                <a:solidFill>
                  <a:srgbClr val="0070C0"/>
                </a:solidFill>
              </a:rPr>
              <a:t>=</a:t>
            </a:r>
            <a:r>
              <a:rPr lang="en-US" sz="2700" dirty="0" err="1">
                <a:solidFill>
                  <a:srgbClr val="0070C0"/>
                </a:solidFill>
              </a:rPr>
              <a:t>lastname</a:t>
            </a:r>
            <a:r>
              <a:rPr lang="en-US" sz="2700" dirty="0">
                <a:solidFill>
                  <a:srgbClr val="0070C0"/>
                </a:solidFill>
              </a:rPr>
              <a:t>;</a:t>
            </a:r>
            <a:br>
              <a:rPr lang="en-US" sz="2700" dirty="0">
                <a:solidFill>
                  <a:srgbClr val="0070C0"/>
                </a:solidFill>
              </a:rPr>
            </a:br>
            <a:r>
              <a:rPr lang="en-US" sz="2700" dirty="0">
                <a:solidFill>
                  <a:srgbClr val="0070C0"/>
                </a:solidFill>
              </a:rPr>
              <a:t>       </a:t>
            </a:r>
            <a:r>
              <a:rPr lang="en-US" sz="2700" dirty="0" err="1">
                <a:solidFill>
                  <a:srgbClr val="0070C0"/>
                </a:solidFill>
              </a:rPr>
              <a:t>this.age</a:t>
            </a:r>
            <a:r>
              <a:rPr lang="en-US" sz="2700" dirty="0">
                <a:solidFill>
                  <a:srgbClr val="0070C0"/>
                </a:solidFill>
              </a:rPr>
              <a:t>=age;</a:t>
            </a:r>
            <a:br>
              <a:rPr lang="en-US" sz="2700" dirty="0">
                <a:solidFill>
                  <a:srgbClr val="0070C0"/>
                </a:solidFill>
              </a:rPr>
            </a:br>
            <a:r>
              <a:rPr lang="en-US" sz="2700" dirty="0">
                <a:solidFill>
                  <a:srgbClr val="0070C0"/>
                </a:solidFill>
              </a:rPr>
              <a:t>       </a:t>
            </a:r>
            <a:r>
              <a:rPr lang="en-US" sz="2700" dirty="0" err="1">
                <a:solidFill>
                  <a:srgbClr val="0070C0"/>
                </a:solidFill>
              </a:rPr>
              <a:t>this.eyecolor</a:t>
            </a:r>
            <a:r>
              <a:rPr lang="en-US" sz="2700" dirty="0">
                <a:solidFill>
                  <a:srgbClr val="0070C0"/>
                </a:solidFill>
              </a:rPr>
              <a:t>=</a:t>
            </a:r>
            <a:r>
              <a:rPr lang="en-US" sz="2700" dirty="0" err="1">
                <a:solidFill>
                  <a:srgbClr val="0070C0"/>
                </a:solidFill>
              </a:rPr>
              <a:t>eyecolor</a:t>
            </a:r>
            <a:r>
              <a:rPr lang="en-US" sz="2700" dirty="0">
                <a:solidFill>
                  <a:srgbClr val="0070C0"/>
                </a:solidFill>
              </a:rPr>
              <a:t>;</a:t>
            </a:r>
            <a:br>
              <a:rPr lang="en-US" sz="2700" dirty="0">
                <a:solidFill>
                  <a:srgbClr val="0070C0"/>
                </a:solidFill>
              </a:rPr>
            </a:br>
            <a:r>
              <a:rPr lang="en-US" sz="2700" dirty="0">
                <a:solidFill>
                  <a:srgbClr val="0070C0"/>
                </a:solidFill>
              </a:rPr>
              <a:t>   }</a:t>
            </a:r>
            <a:br>
              <a:rPr lang="en-US" sz="2700" dirty="0">
                <a:solidFill>
                  <a:srgbClr val="0070C0"/>
                </a:solidFill>
              </a:rPr>
            </a:br>
            <a:r>
              <a:rPr lang="en-US" sz="2700" dirty="0">
                <a:solidFill>
                  <a:srgbClr val="0070C0"/>
                </a:solidFill>
              </a:rPr>
              <a:t>  </a:t>
            </a:r>
            <a:r>
              <a:rPr lang="en-US" sz="2700" dirty="0" err="1">
                <a:solidFill>
                  <a:srgbClr val="0070C0"/>
                </a:solidFill>
              </a:rPr>
              <a:t>var</a:t>
            </a:r>
            <a:r>
              <a:rPr lang="en-US" sz="2700" dirty="0">
                <a:solidFill>
                  <a:srgbClr val="0070C0"/>
                </a:solidFill>
              </a:rPr>
              <a:t> </a:t>
            </a:r>
            <a:r>
              <a:rPr lang="en-US" sz="2700" dirty="0" err="1">
                <a:solidFill>
                  <a:srgbClr val="0070C0"/>
                </a:solidFill>
              </a:rPr>
              <a:t>myFather</a:t>
            </a:r>
            <a:r>
              <a:rPr lang="en-US" sz="2700" dirty="0">
                <a:solidFill>
                  <a:srgbClr val="0070C0"/>
                </a:solidFill>
              </a:rPr>
              <a:t>=new person("John","Doe",50,"blue");</a:t>
            </a:r>
            <a:br>
              <a:rPr lang="en-US" sz="2700" dirty="0">
                <a:solidFill>
                  <a:srgbClr val="0070C0"/>
                </a:solidFill>
              </a:rPr>
            </a:br>
            <a:r>
              <a:rPr lang="en-US" sz="2700" dirty="0">
                <a:solidFill>
                  <a:srgbClr val="0070C0"/>
                </a:solidFill>
              </a:rPr>
              <a:t>  </a:t>
            </a:r>
            <a:r>
              <a:rPr lang="en-US" sz="2700" dirty="0" err="1">
                <a:solidFill>
                  <a:srgbClr val="0070C0"/>
                </a:solidFill>
              </a:rPr>
              <a:t>var</a:t>
            </a:r>
            <a:r>
              <a:rPr lang="en-US" sz="2700" dirty="0">
                <a:solidFill>
                  <a:srgbClr val="0070C0"/>
                </a:solidFill>
              </a:rPr>
              <a:t> </a:t>
            </a:r>
            <a:r>
              <a:rPr lang="en-US" sz="2700" dirty="0" err="1">
                <a:solidFill>
                  <a:srgbClr val="0070C0"/>
                </a:solidFill>
              </a:rPr>
              <a:t>myMother</a:t>
            </a:r>
            <a:r>
              <a:rPr lang="en-US" sz="2700" dirty="0">
                <a:solidFill>
                  <a:srgbClr val="0070C0"/>
                </a:solidFill>
              </a:rPr>
              <a:t>=new person("Sally","Rally",48,"green");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64</a:t>
            </a:fld>
            <a:endParaRPr lang="en-US" altLang="en-US" dirty="0"/>
          </a:p>
        </p:txBody>
      </p:sp>
    </p:spTree>
    <p:extLst>
      <p:ext uri="{BB962C8B-B14F-4D97-AF65-F5344CB8AC3E}">
        <p14:creationId xmlns:p14="http://schemas.microsoft.com/office/powerpoint/2010/main" val="248201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Thêm phương thức </a:t>
            </a:r>
            <a:endParaRPr lang="en-US" dirty="0"/>
          </a:p>
        </p:txBody>
      </p:sp>
      <p:sp>
        <p:nvSpPr>
          <p:cNvPr id="3" name="Content Placeholder 2"/>
          <p:cNvSpPr>
            <a:spLocks noGrp="1"/>
          </p:cNvSpPr>
          <p:nvPr>
            <p:ph idx="1"/>
          </p:nvPr>
        </p:nvSpPr>
        <p:spPr>
          <a:xfrm>
            <a:off x="990600" y="1295400"/>
            <a:ext cx="7543800" cy="5410200"/>
          </a:xfrm>
          <a:solidFill>
            <a:schemeClr val="tx2"/>
          </a:solidFill>
        </p:spPr>
        <p:txBody>
          <a:bodyPr/>
          <a:lstStyle/>
          <a:p>
            <a:pPr marL="0" indent="0">
              <a:buNone/>
            </a:pPr>
            <a:r>
              <a:rPr lang="en-US" sz="2200" dirty="0">
                <a:solidFill>
                  <a:srgbClr val="0070C0"/>
                </a:solidFill>
              </a:rPr>
              <a:t>function person(</a:t>
            </a:r>
            <a:r>
              <a:rPr lang="en-US" sz="2200" dirty="0" err="1">
                <a:solidFill>
                  <a:srgbClr val="0070C0"/>
                </a:solidFill>
              </a:rPr>
              <a:t>firstname,lastname,age,eyecolor</a:t>
            </a:r>
            <a:r>
              <a:rPr lang="en-US" sz="2200" dirty="0">
                <a:solidFill>
                  <a:srgbClr val="0070C0"/>
                </a:solidFill>
              </a:rPr>
              <a:t>) {</a:t>
            </a:r>
            <a:br>
              <a:rPr lang="en-US" sz="2200" dirty="0">
                <a:solidFill>
                  <a:srgbClr val="0070C0"/>
                </a:solidFill>
              </a:rPr>
            </a:br>
            <a:r>
              <a:rPr lang="en-US" sz="2200" dirty="0">
                <a:solidFill>
                  <a:srgbClr val="0070C0"/>
                </a:solidFill>
              </a:rPr>
              <a:t>   </a:t>
            </a:r>
            <a:r>
              <a:rPr lang="en-US" sz="2200" dirty="0" err="1">
                <a:solidFill>
                  <a:srgbClr val="0070C0"/>
                </a:solidFill>
              </a:rPr>
              <a:t>this.firstname</a:t>
            </a:r>
            <a:r>
              <a:rPr lang="en-US" sz="2200" dirty="0">
                <a:solidFill>
                  <a:srgbClr val="0070C0"/>
                </a:solidFill>
              </a:rPr>
              <a:t>=</a:t>
            </a:r>
            <a:r>
              <a:rPr lang="en-US" sz="2200" dirty="0" err="1">
                <a:solidFill>
                  <a:srgbClr val="0070C0"/>
                </a:solidFill>
              </a:rPr>
              <a:t>firstname</a:t>
            </a:r>
            <a:r>
              <a:rPr lang="en-US" sz="2200" dirty="0">
                <a:solidFill>
                  <a:srgbClr val="0070C0"/>
                </a:solidFill>
              </a:rPr>
              <a:t>;</a:t>
            </a:r>
            <a:br>
              <a:rPr lang="en-US" sz="2200" dirty="0">
                <a:solidFill>
                  <a:srgbClr val="0070C0"/>
                </a:solidFill>
              </a:rPr>
            </a:br>
            <a:r>
              <a:rPr lang="en-US" sz="2200" dirty="0">
                <a:solidFill>
                  <a:srgbClr val="0070C0"/>
                </a:solidFill>
              </a:rPr>
              <a:t>   </a:t>
            </a:r>
            <a:r>
              <a:rPr lang="en-US" sz="2200" dirty="0" err="1">
                <a:solidFill>
                  <a:srgbClr val="0070C0"/>
                </a:solidFill>
              </a:rPr>
              <a:t>this.lastname</a:t>
            </a:r>
            <a:r>
              <a:rPr lang="en-US" sz="2200" dirty="0">
                <a:solidFill>
                  <a:srgbClr val="0070C0"/>
                </a:solidFill>
              </a:rPr>
              <a:t>=</a:t>
            </a:r>
            <a:r>
              <a:rPr lang="en-US" sz="2200" dirty="0" err="1">
                <a:solidFill>
                  <a:srgbClr val="0070C0"/>
                </a:solidFill>
              </a:rPr>
              <a:t>lastname</a:t>
            </a:r>
            <a:r>
              <a:rPr lang="en-US" sz="2200" dirty="0">
                <a:solidFill>
                  <a:srgbClr val="0070C0"/>
                </a:solidFill>
              </a:rPr>
              <a:t>;</a:t>
            </a:r>
            <a:br>
              <a:rPr lang="en-US" sz="2200" dirty="0">
                <a:solidFill>
                  <a:srgbClr val="0070C0"/>
                </a:solidFill>
              </a:rPr>
            </a:br>
            <a:r>
              <a:rPr lang="en-US" sz="2200" dirty="0">
                <a:solidFill>
                  <a:srgbClr val="0070C0"/>
                </a:solidFill>
              </a:rPr>
              <a:t>   </a:t>
            </a:r>
            <a:r>
              <a:rPr lang="en-US" sz="2200" dirty="0" err="1">
                <a:solidFill>
                  <a:srgbClr val="0070C0"/>
                </a:solidFill>
              </a:rPr>
              <a:t>this.age</a:t>
            </a:r>
            <a:r>
              <a:rPr lang="en-US" sz="2200" dirty="0">
                <a:solidFill>
                  <a:srgbClr val="0070C0"/>
                </a:solidFill>
              </a:rPr>
              <a:t>=age;</a:t>
            </a:r>
            <a:br>
              <a:rPr lang="en-US" sz="2200" dirty="0">
                <a:solidFill>
                  <a:srgbClr val="0070C0"/>
                </a:solidFill>
              </a:rPr>
            </a:br>
            <a:r>
              <a:rPr lang="en-US" sz="2200" dirty="0">
                <a:solidFill>
                  <a:srgbClr val="0070C0"/>
                </a:solidFill>
              </a:rPr>
              <a:t>   </a:t>
            </a:r>
            <a:r>
              <a:rPr lang="en-US" sz="2200" dirty="0" err="1">
                <a:solidFill>
                  <a:srgbClr val="0070C0"/>
                </a:solidFill>
              </a:rPr>
              <a:t>this.eyecolor</a:t>
            </a:r>
            <a:r>
              <a:rPr lang="en-US" sz="2200" dirty="0">
                <a:solidFill>
                  <a:srgbClr val="0070C0"/>
                </a:solidFill>
              </a:rPr>
              <a:t>=</a:t>
            </a:r>
            <a:r>
              <a:rPr lang="en-US" sz="2200" dirty="0" err="1">
                <a:solidFill>
                  <a:srgbClr val="0070C0"/>
                </a:solidFill>
              </a:rPr>
              <a:t>eyecolor</a:t>
            </a:r>
            <a:r>
              <a:rPr lang="en-US" sz="2200" dirty="0">
                <a:solidFill>
                  <a:srgbClr val="0070C0"/>
                </a:solidFill>
              </a:rPr>
              <a:t>;</a:t>
            </a:r>
            <a:br>
              <a:rPr lang="en-US" sz="2200" dirty="0">
                <a:solidFill>
                  <a:srgbClr val="0070C0"/>
                </a:solidFill>
              </a:rPr>
            </a:br>
            <a:r>
              <a:rPr lang="en-US" sz="2200" dirty="0">
                <a:solidFill>
                  <a:srgbClr val="0070C0"/>
                </a:solidFill>
              </a:rPr>
              <a:t>   </a:t>
            </a:r>
            <a:r>
              <a:rPr lang="en-US" sz="2200" dirty="0" err="1">
                <a:solidFill>
                  <a:srgbClr val="0070C0"/>
                </a:solidFill>
              </a:rPr>
              <a:t>this.changeName</a:t>
            </a:r>
            <a:r>
              <a:rPr lang="en-US" sz="2200" dirty="0">
                <a:solidFill>
                  <a:srgbClr val="0070C0"/>
                </a:solidFill>
              </a:rPr>
              <a:t>=</a:t>
            </a:r>
            <a:r>
              <a:rPr lang="en-US" sz="2200" dirty="0" err="1">
                <a:solidFill>
                  <a:srgbClr val="0070C0"/>
                </a:solidFill>
              </a:rPr>
              <a:t>setName</a:t>
            </a:r>
            <a:r>
              <a:rPr lang="en-US" sz="2200" dirty="0">
                <a:solidFill>
                  <a:srgbClr val="0070C0"/>
                </a:solidFill>
              </a:rPr>
              <a:t>;</a:t>
            </a:r>
            <a:br>
              <a:rPr lang="en-US" sz="2200" dirty="0">
                <a:solidFill>
                  <a:srgbClr val="0070C0"/>
                </a:solidFill>
              </a:rPr>
            </a:br>
            <a:r>
              <a:rPr lang="en-US" sz="2200" dirty="0">
                <a:solidFill>
                  <a:srgbClr val="0070C0"/>
                </a:solidFill>
              </a:rPr>
              <a:t>   function </a:t>
            </a:r>
            <a:r>
              <a:rPr lang="en-US" sz="2200" dirty="0" err="1">
                <a:solidFill>
                  <a:srgbClr val="0070C0"/>
                </a:solidFill>
              </a:rPr>
              <a:t>setName</a:t>
            </a:r>
            <a:r>
              <a:rPr lang="en-US" sz="2200" dirty="0">
                <a:solidFill>
                  <a:srgbClr val="0070C0"/>
                </a:solidFill>
              </a:rPr>
              <a:t>(name) {</a:t>
            </a:r>
            <a:br>
              <a:rPr lang="en-US" sz="2200" dirty="0">
                <a:solidFill>
                  <a:srgbClr val="0070C0"/>
                </a:solidFill>
              </a:rPr>
            </a:br>
            <a:r>
              <a:rPr lang="en-US" sz="2200" dirty="0">
                <a:solidFill>
                  <a:srgbClr val="0070C0"/>
                </a:solidFill>
              </a:rPr>
              <a:t>      </a:t>
            </a:r>
            <a:r>
              <a:rPr lang="en-US" sz="2200" dirty="0" err="1">
                <a:solidFill>
                  <a:srgbClr val="0070C0"/>
                </a:solidFill>
              </a:rPr>
              <a:t>this.lastname</a:t>
            </a:r>
            <a:r>
              <a:rPr lang="en-US" sz="2200" dirty="0">
                <a:solidFill>
                  <a:srgbClr val="0070C0"/>
                </a:solidFill>
              </a:rPr>
              <a:t>=name;</a:t>
            </a:r>
            <a:br>
              <a:rPr lang="en-US" sz="2200" dirty="0">
                <a:solidFill>
                  <a:srgbClr val="0070C0"/>
                </a:solidFill>
              </a:rPr>
            </a:br>
            <a:r>
              <a:rPr lang="en-US" sz="2200" dirty="0">
                <a:solidFill>
                  <a:srgbClr val="0070C0"/>
                </a:solidFill>
              </a:rPr>
              <a:t>   }</a:t>
            </a:r>
            <a:br>
              <a:rPr lang="en-US" sz="2200" dirty="0">
                <a:solidFill>
                  <a:srgbClr val="0070C0"/>
                </a:solidFill>
              </a:rPr>
            </a:br>
            <a:r>
              <a:rPr lang="en-US" sz="2200" dirty="0">
                <a:solidFill>
                  <a:srgbClr val="0070C0"/>
                </a:solidFill>
              </a:rPr>
              <a:t>   </a:t>
            </a:r>
            <a:r>
              <a:rPr lang="en-US" sz="2200" dirty="0" err="1">
                <a:solidFill>
                  <a:srgbClr val="0070C0"/>
                </a:solidFill>
              </a:rPr>
              <a:t>this.changeAge</a:t>
            </a:r>
            <a:r>
              <a:rPr lang="en-US" sz="2200" dirty="0">
                <a:solidFill>
                  <a:srgbClr val="0070C0"/>
                </a:solidFill>
              </a:rPr>
              <a:t> = function(</a:t>
            </a:r>
            <a:r>
              <a:rPr lang="en-US" sz="2200" dirty="0" err="1">
                <a:solidFill>
                  <a:srgbClr val="0070C0"/>
                </a:solidFill>
              </a:rPr>
              <a:t>newAge</a:t>
            </a:r>
            <a:r>
              <a:rPr lang="en-US" sz="2200" dirty="0">
                <a:solidFill>
                  <a:srgbClr val="0070C0"/>
                </a:solidFill>
              </a:rPr>
              <a:t>) {</a:t>
            </a:r>
            <a:br>
              <a:rPr lang="en-US" sz="2200" dirty="0">
                <a:solidFill>
                  <a:srgbClr val="0070C0"/>
                </a:solidFill>
              </a:rPr>
            </a:br>
            <a:r>
              <a:rPr lang="en-US" sz="2200" dirty="0">
                <a:solidFill>
                  <a:srgbClr val="0070C0"/>
                </a:solidFill>
              </a:rPr>
              <a:t>      </a:t>
            </a:r>
            <a:r>
              <a:rPr lang="en-US" sz="2200" dirty="0" err="1">
                <a:solidFill>
                  <a:srgbClr val="0070C0"/>
                </a:solidFill>
              </a:rPr>
              <a:t>this.age</a:t>
            </a:r>
            <a:r>
              <a:rPr lang="en-US" sz="2200" dirty="0">
                <a:solidFill>
                  <a:srgbClr val="0070C0"/>
                </a:solidFill>
              </a:rPr>
              <a:t> = </a:t>
            </a:r>
            <a:r>
              <a:rPr lang="en-US" sz="2200" dirty="0" err="1">
                <a:solidFill>
                  <a:srgbClr val="0070C0"/>
                </a:solidFill>
              </a:rPr>
              <a:t>newAge</a:t>
            </a:r>
            <a:r>
              <a:rPr lang="en-US" sz="2200" dirty="0">
                <a:solidFill>
                  <a:srgbClr val="0070C0"/>
                </a:solidFill>
              </a:rPr>
              <a:t>;</a:t>
            </a:r>
            <a:br>
              <a:rPr lang="en-US" sz="2200" dirty="0">
                <a:solidFill>
                  <a:srgbClr val="0070C0"/>
                </a:solidFill>
              </a:rPr>
            </a:br>
            <a:r>
              <a:rPr lang="en-US" sz="2200" dirty="0">
                <a:solidFill>
                  <a:srgbClr val="0070C0"/>
                </a:solidFill>
              </a:rPr>
              <a:t>   }</a:t>
            </a:r>
            <a:br>
              <a:rPr lang="en-US" sz="2200" dirty="0">
                <a:solidFill>
                  <a:srgbClr val="0070C0"/>
                </a:solidFill>
              </a:rPr>
            </a:br>
            <a:r>
              <a:rPr lang="en-US" sz="2200" dirty="0">
                <a:solidFill>
                  <a:srgbClr val="0070C0"/>
                </a:solidFill>
              </a:rPr>
              <a:t>}</a:t>
            </a:r>
            <a:br>
              <a:rPr lang="en-US" sz="2200" dirty="0">
                <a:solidFill>
                  <a:srgbClr val="0070C0"/>
                </a:solidFill>
              </a:rPr>
            </a:br>
            <a:r>
              <a:rPr lang="en-US" sz="2200" dirty="0" err="1">
                <a:solidFill>
                  <a:srgbClr val="0070C0"/>
                </a:solidFill>
              </a:rPr>
              <a:t>var</a:t>
            </a:r>
            <a:r>
              <a:rPr lang="en-US" sz="2200" dirty="0">
                <a:solidFill>
                  <a:srgbClr val="0070C0"/>
                </a:solidFill>
              </a:rPr>
              <a:t> </a:t>
            </a:r>
            <a:r>
              <a:rPr lang="en-US" sz="2200" dirty="0" err="1">
                <a:solidFill>
                  <a:srgbClr val="0070C0"/>
                </a:solidFill>
              </a:rPr>
              <a:t>myFather</a:t>
            </a:r>
            <a:r>
              <a:rPr lang="en-US" sz="2200" dirty="0">
                <a:solidFill>
                  <a:srgbClr val="0070C0"/>
                </a:solidFill>
              </a:rPr>
              <a:t> = new person("John","Doe",50,"blue");</a:t>
            </a:r>
            <a:br>
              <a:rPr lang="en-US" sz="2200" dirty="0">
                <a:solidFill>
                  <a:srgbClr val="0070C0"/>
                </a:solidFill>
              </a:rPr>
            </a:br>
            <a:r>
              <a:rPr lang="en-US" sz="2200" dirty="0" err="1">
                <a:solidFill>
                  <a:srgbClr val="0070C0"/>
                </a:solidFill>
              </a:rPr>
              <a:t>myFather.changeName</a:t>
            </a:r>
            <a:r>
              <a:rPr lang="en-US" sz="2200" dirty="0">
                <a:solidFill>
                  <a:srgbClr val="0070C0"/>
                </a:solidFill>
              </a:rPr>
              <a:t>("Hu");</a:t>
            </a:r>
            <a:br>
              <a:rPr lang="en-US" sz="2200" dirty="0">
                <a:solidFill>
                  <a:srgbClr val="0070C0"/>
                </a:solidFill>
              </a:rPr>
            </a:br>
            <a:r>
              <a:rPr lang="en-US" sz="2200" dirty="0" err="1">
                <a:solidFill>
                  <a:srgbClr val="0070C0"/>
                </a:solidFill>
              </a:rPr>
              <a:t>myFather.changeAge</a:t>
            </a:r>
            <a:r>
              <a:rPr lang="en-US" sz="2200" dirty="0">
                <a:solidFill>
                  <a:srgbClr val="0070C0"/>
                </a:solidFill>
              </a:rPr>
              <a:t>(52);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65</a:t>
            </a:fld>
            <a:endParaRPr lang="en-US" altLang="en-US" dirty="0"/>
          </a:p>
        </p:txBody>
      </p:sp>
    </p:spTree>
    <p:extLst>
      <p:ext uri="{BB962C8B-B14F-4D97-AF65-F5344CB8AC3E}">
        <p14:creationId xmlns:p14="http://schemas.microsoft.com/office/powerpoint/2010/main" val="1781732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Mảng</a:t>
            </a:r>
            <a:r>
              <a:rPr lang="en-US" dirty="0"/>
              <a:t> </a:t>
            </a:r>
          </a:p>
        </p:txBody>
      </p:sp>
      <p:sp>
        <p:nvSpPr>
          <p:cNvPr id="3" name="Content Placeholder 2"/>
          <p:cNvSpPr>
            <a:spLocks noGrp="1"/>
          </p:cNvSpPr>
          <p:nvPr>
            <p:ph idx="1"/>
          </p:nvPr>
        </p:nvSpPr>
        <p:spPr>
          <a:xfrm>
            <a:off x="457200" y="1219200"/>
            <a:ext cx="8077200" cy="5486400"/>
          </a:xfrm>
          <a:solidFill>
            <a:schemeClr val="bg1"/>
          </a:solidFill>
        </p:spPr>
        <p:txBody>
          <a:bodyPr/>
          <a:lstStyle/>
          <a:p>
            <a:r>
              <a:rPr lang="en-US" sz="3000" dirty="0" err="1"/>
              <a:t>Khai</a:t>
            </a:r>
            <a:r>
              <a:rPr lang="en-US" sz="3000" dirty="0"/>
              <a:t> </a:t>
            </a:r>
            <a:r>
              <a:rPr lang="en-US" sz="3000" dirty="0" err="1"/>
              <a:t>báo</a:t>
            </a:r>
            <a:endParaRPr lang="en-US" sz="3000" dirty="0"/>
          </a:p>
          <a:p>
            <a:pPr lvl="1"/>
            <a:r>
              <a:rPr lang="en-US" dirty="0"/>
              <a:t> </a:t>
            </a:r>
            <a:r>
              <a:rPr lang="en-US" sz="2600" dirty="0" err="1"/>
              <a:t>Chính</a:t>
            </a:r>
            <a:r>
              <a:rPr lang="en-US" sz="2600" dirty="0"/>
              <a:t> </a:t>
            </a:r>
            <a:r>
              <a:rPr lang="en-US" sz="2600" dirty="0" err="1"/>
              <a:t>tắc</a:t>
            </a:r>
            <a:endParaRPr lang="en-US" sz="2600" dirty="0"/>
          </a:p>
          <a:p>
            <a:pPr lvl="2"/>
            <a:r>
              <a:rPr lang="en-US" sz="2200" dirty="0" err="1">
                <a:solidFill>
                  <a:srgbClr val="0070C0"/>
                </a:solidFill>
              </a:rPr>
              <a:t>var</a:t>
            </a:r>
            <a:r>
              <a:rPr lang="en-US" sz="2200" dirty="0">
                <a:solidFill>
                  <a:srgbClr val="0070C0"/>
                </a:solidFill>
              </a:rPr>
              <a:t> </a:t>
            </a:r>
            <a:r>
              <a:rPr lang="en-US" sz="2200" dirty="0" err="1">
                <a:solidFill>
                  <a:srgbClr val="0070C0"/>
                </a:solidFill>
              </a:rPr>
              <a:t>myCars</a:t>
            </a:r>
            <a:r>
              <a:rPr lang="en-US" sz="2200" dirty="0">
                <a:solidFill>
                  <a:srgbClr val="0070C0"/>
                </a:solidFill>
              </a:rPr>
              <a:t>=new Array();</a:t>
            </a:r>
            <a:br>
              <a:rPr lang="en-US" sz="2200" dirty="0">
                <a:solidFill>
                  <a:srgbClr val="0070C0"/>
                </a:solidFill>
              </a:rPr>
            </a:br>
            <a:r>
              <a:rPr lang="en-US" sz="2200" dirty="0" err="1">
                <a:solidFill>
                  <a:srgbClr val="0070C0"/>
                </a:solidFill>
              </a:rPr>
              <a:t>myCars</a:t>
            </a:r>
            <a:r>
              <a:rPr lang="en-US" sz="2200" dirty="0">
                <a:solidFill>
                  <a:srgbClr val="0070C0"/>
                </a:solidFill>
              </a:rPr>
              <a:t>[0]="Saab";</a:t>
            </a:r>
            <a:br>
              <a:rPr lang="en-US" sz="2200" dirty="0">
                <a:solidFill>
                  <a:srgbClr val="0070C0"/>
                </a:solidFill>
              </a:rPr>
            </a:br>
            <a:r>
              <a:rPr lang="en-US" sz="2200" dirty="0" err="1">
                <a:solidFill>
                  <a:srgbClr val="0070C0"/>
                </a:solidFill>
              </a:rPr>
              <a:t>myCars</a:t>
            </a:r>
            <a:r>
              <a:rPr lang="en-US" sz="2200" dirty="0">
                <a:solidFill>
                  <a:srgbClr val="0070C0"/>
                </a:solidFill>
              </a:rPr>
              <a:t>[1]="Volvo";</a:t>
            </a:r>
            <a:br>
              <a:rPr lang="en-US" sz="2200" dirty="0">
                <a:solidFill>
                  <a:srgbClr val="0070C0"/>
                </a:solidFill>
              </a:rPr>
            </a:br>
            <a:r>
              <a:rPr lang="en-US" sz="2200" dirty="0" err="1">
                <a:solidFill>
                  <a:srgbClr val="0070C0"/>
                </a:solidFill>
              </a:rPr>
              <a:t>myCars</a:t>
            </a:r>
            <a:r>
              <a:rPr lang="en-US" sz="2200" dirty="0">
                <a:solidFill>
                  <a:srgbClr val="0070C0"/>
                </a:solidFill>
              </a:rPr>
              <a:t>[2]="BMW";</a:t>
            </a:r>
          </a:p>
          <a:p>
            <a:pPr lvl="1"/>
            <a:r>
              <a:rPr lang="en-US" sz="2600" dirty="0" err="1"/>
              <a:t>Rút</a:t>
            </a:r>
            <a:r>
              <a:rPr lang="en-US" sz="2600" dirty="0"/>
              <a:t> </a:t>
            </a:r>
            <a:r>
              <a:rPr lang="en-US" sz="2600" dirty="0" err="1"/>
              <a:t>gọn</a:t>
            </a:r>
            <a:endParaRPr lang="en-US" sz="2600" dirty="0"/>
          </a:p>
          <a:p>
            <a:pPr lvl="2"/>
            <a:r>
              <a:rPr lang="en-US" sz="2200" dirty="0" err="1">
                <a:solidFill>
                  <a:srgbClr val="0070C0"/>
                </a:solidFill>
              </a:rPr>
              <a:t>var</a:t>
            </a:r>
            <a:r>
              <a:rPr lang="en-US" sz="2200" dirty="0">
                <a:solidFill>
                  <a:srgbClr val="0070C0"/>
                </a:solidFill>
              </a:rPr>
              <a:t> </a:t>
            </a:r>
            <a:r>
              <a:rPr lang="en-US" sz="2200" dirty="0" err="1">
                <a:solidFill>
                  <a:srgbClr val="0070C0"/>
                </a:solidFill>
              </a:rPr>
              <a:t>myCars</a:t>
            </a:r>
            <a:r>
              <a:rPr lang="en-US" sz="2200" dirty="0">
                <a:solidFill>
                  <a:srgbClr val="0070C0"/>
                </a:solidFill>
              </a:rPr>
              <a:t>=new Array("Saab", "Volvo", "BMW");</a:t>
            </a:r>
          </a:p>
          <a:p>
            <a:pPr lvl="1"/>
            <a:r>
              <a:rPr lang="en-US" sz="2600" dirty="0" err="1"/>
              <a:t>Nguyên</a:t>
            </a:r>
            <a:r>
              <a:rPr lang="en-US" sz="2600" dirty="0"/>
              <a:t> </a:t>
            </a:r>
            <a:r>
              <a:rPr lang="en-US" sz="2600" dirty="0" err="1"/>
              <a:t>thủy</a:t>
            </a:r>
            <a:endParaRPr lang="en-US" sz="2600" dirty="0"/>
          </a:p>
          <a:p>
            <a:pPr lvl="2"/>
            <a:r>
              <a:rPr lang="en-US" sz="2200" dirty="0" err="1">
                <a:solidFill>
                  <a:srgbClr val="0070C0"/>
                </a:solidFill>
              </a:rPr>
              <a:t>var</a:t>
            </a:r>
            <a:r>
              <a:rPr lang="en-US" sz="2200" dirty="0">
                <a:solidFill>
                  <a:srgbClr val="0070C0"/>
                </a:solidFill>
              </a:rPr>
              <a:t> </a:t>
            </a:r>
            <a:r>
              <a:rPr lang="en-US" sz="2200" dirty="0" err="1">
                <a:solidFill>
                  <a:srgbClr val="0070C0"/>
                </a:solidFill>
              </a:rPr>
              <a:t>myCars</a:t>
            </a:r>
            <a:r>
              <a:rPr lang="en-US" sz="2200" dirty="0">
                <a:solidFill>
                  <a:srgbClr val="0070C0"/>
                </a:solidFill>
              </a:rPr>
              <a:t>=["Saab", "Volvo“, "BMW"];</a:t>
            </a:r>
          </a:p>
          <a:p>
            <a:r>
              <a:rPr lang="en-US" sz="3000" dirty="0" err="1"/>
              <a:t>Truy</a:t>
            </a:r>
            <a:r>
              <a:rPr lang="en-US" sz="3000" dirty="0"/>
              <a:t> </a:t>
            </a:r>
            <a:r>
              <a:rPr lang="en-US" sz="3000" dirty="0" err="1"/>
              <a:t>cập</a:t>
            </a:r>
            <a:r>
              <a:rPr lang="en-US" sz="3000" dirty="0"/>
              <a:t> </a:t>
            </a:r>
            <a:r>
              <a:rPr lang="en-US" sz="3000" dirty="0" err="1"/>
              <a:t>phần</a:t>
            </a:r>
            <a:r>
              <a:rPr lang="en-US" sz="3000" dirty="0"/>
              <a:t> </a:t>
            </a:r>
            <a:r>
              <a:rPr lang="en-US" sz="3000" dirty="0" err="1"/>
              <a:t>tử</a:t>
            </a:r>
            <a:endParaRPr lang="en-US" sz="3000" dirty="0"/>
          </a:p>
          <a:p>
            <a:pPr lvl="1"/>
            <a:r>
              <a:rPr lang="en-US" sz="2600" dirty="0" err="1">
                <a:solidFill>
                  <a:srgbClr val="0070C0"/>
                </a:solidFill>
              </a:rPr>
              <a:t>var</a:t>
            </a:r>
            <a:r>
              <a:rPr lang="en-US" sz="2600" dirty="0">
                <a:solidFill>
                  <a:srgbClr val="0070C0"/>
                </a:solidFill>
              </a:rPr>
              <a:t> name=</a:t>
            </a:r>
            <a:r>
              <a:rPr lang="en-US" sz="2600" dirty="0" err="1">
                <a:solidFill>
                  <a:srgbClr val="0070C0"/>
                </a:solidFill>
              </a:rPr>
              <a:t>myCars</a:t>
            </a:r>
            <a:r>
              <a:rPr lang="en-US" sz="2600" dirty="0">
                <a:solidFill>
                  <a:srgbClr val="0070C0"/>
                </a:solidFill>
              </a:rPr>
              <a:t>[0];</a:t>
            </a:r>
          </a:p>
          <a:p>
            <a:pPr lvl="1"/>
            <a:r>
              <a:rPr lang="en-US" sz="2600" dirty="0" err="1">
                <a:solidFill>
                  <a:srgbClr val="0070C0"/>
                </a:solidFill>
              </a:rPr>
              <a:t>myCars</a:t>
            </a:r>
            <a:r>
              <a:rPr lang="en-US" sz="2600" dirty="0">
                <a:solidFill>
                  <a:srgbClr val="0070C0"/>
                </a:solidFill>
              </a:rPr>
              <a:t>[0]="Saab";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66</a:t>
            </a:fld>
            <a:endParaRPr lang="en-US" altLang="en-US" dirty="0"/>
          </a:p>
        </p:txBody>
      </p:sp>
    </p:spTree>
    <p:extLst>
      <p:ext uri="{BB962C8B-B14F-4D97-AF65-F5344CB8AC3E}">
        <p14:creationId xmlns:p14="http://schemas.microsoft.com/office/powerpoint/2010/main" val="2549782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Số</a:t>
            </a:r>
            <a:r>
              <a:rPr lang="en-US" dirty="0"/>
              <a:t> </a:t>
            </a:r>
          </a:p>
        </p:txBody>
      </p:sp>
      <p:sp>
        <p:nvSpPr>
          <p:cNvPr id="3" name="Content Placeholder 2"/>
          <p:cNvSpPr>
            <a:spLocks noGrp="1"/>
          </p:cNvSpPr>
          <p:nvPr>
            <p:ph idx="1"/>
          </p:nvPr>
        </p:nvSpPr>
        <p:spPr>
          <a:xfrm>
            <a:off x="152400" y="1295400"/>
            <a:ext cx="8915400" cy="5562600"/>
          </a:xfrm>
          <a:solidFill>
            <a:schemeClr val="bg1"/>
          </a:solidFill>
        </p:spPr>
        <p:txBody>
          <a:bodyPr/>
          <a:lstStyle/>
          <a:p>
            <a:r>
              <a:rPr lang="vi-VN" sz="2400" dirty="0"/>
              <a:t>Javascript chỉ hỗ trợ một loại số là số thực dấu phẩy động, cơ số</a:t>
            </a:r>
            <a:r>
              <a:rPr lang="en-US" sz="2400" dirty="0"/>
              <a:t> </a:t>
            </a:r>
            <a:r>
              <a:rPr lang="vi-VN" sz="2400" dirty="0"/>
              <a:t>10, 64 bít</a:t>
            </a:r>
            <a:endParaRPr lang="en-US" sz="2400" dirty="0"/>
          </a:p>
          <a:p>
            <a:r>
              <a:rPr lang="vi-VN" sz="2400" dirty="0"/>
              <a:t>Lớp </a:t>
            </a:r>
            <a:r>
              <a:rPr lang="vi-VN" sz="2400" dirty="0">
                <a:solidFill>
                  <a:srgbClr val="0070C0"/>
                </a:solidFill>
              </a:rPr>
              <a:t>Number</a:t>
            </a:r>
            <a:r>
              <a:rPr lang="vi-VN" sz="2400" dirty="0"/>
              <a:t> được sử dụng để bao gói các dữ liệu nguyên thủy,</a:t>
            </a:r>
            <a:r>
              <a:rPr lang="en-US" sz="2400" dirty="0"/>
              <a:t> </a:t>
            </a:r>
            <a:r>
              <a:rPr lang="vi-VN" sz="2400" dirty="0"/>
              <a:t>cung cấp các thuộc tính và phương thức xử lý khác</a:t>
            </a:r>
            <a:endParaRPr lang="en-US" sz="2400" dirty="0"/>
          </a:p>
          <a:p>
            <a:pPr lvl="1"/>
            <a:r>
              <a:rPr lang="vi-VN" sz="2000" dirty="0">
                <a:solidFill>
                  <a:srgbClr val="0070C0"/>
                </a:solidFill>
              </a:rPr>
              <a:t>var num = new Number(value);</a:t>
            </a:r>
            <a:endParaRPr lang="en-US" sz="2000" dirty="0">
              <a:solidFill>
                <a:srgbClr val="0070C0"/>
              </a:solidFill>
            </a:endParaRPr>
          </a:p>
          <a:p>
            <a:pPr lvl="1"/>
            <a:r>
              <a:rPr lang="vi-VN" sz="2000" dirty="0">
                <a:solidFill>
                  <a:srgbClr val="0070C0"/>
                </a:solidFill>
              </a:rPr>
              <a:t>MAX VALUE</a:t>
            </a:r>
            <a:endParaRPr lang="en-US" sz="2000" dirty="0">
              <a:solidFill>
                <a:srgbClr val="0070C0"/>
              </a:solidFill>
            </a:endParaRPr>
          </a:p>
          <a:p>
            <a:pPr lvl="1"/>
            <a:r>
              <a:rPr lang="vi-VN" sz="2000" dirty="0">
                <a:solidFill>
                  <a:srgbClr val="0070C0"/>
                </a:solidFill>
              </a:rPr>
              <a:t>MIN VALUE</a:t>
            </a:r>
            <a:endParaRPr lang="en-US" sz="2000" dirty="0">
              <a:solidFill>
                <a:srgbClr val="0070C0"/>
              </a:solidFill>
            </a:endParaRPr>
          </a:p>
          <a:p>
            <a:pPr lvl="1"/>
            <a:r>
              <a:rPr lang="vi-VN" sz="2000" dirty="0">
                <a:solidFill>
                  <a:srgbClr val="0070C0"/>
                </a:solidFill>
              </a:rPr>
              <a:t>NEGATIVE INFINITIVE</a:t>
            </a:r>
            <a:endParaRPr lang="en-US" sz="2000" dirty="0">
              <a:solidFill>
                <a:srgbClr val="0070C0"/>
              </a:solidFill>
            </a:endParaRPr>
          </a:p>
          <a:p>
            <a:pPr lvl="1"/>
            <a:r>
              <a:rPr lang="vi-VN" sz="2000" dirty="0">
                <a:solidFill>
                  <a:srgbClr val="0070C0"/>
                </a:solidFill>
              </a:rPr>
              <a:t>POSITIVE INFINITIVE</a:t>
            </a:r>
            <a:endParaRPr lang="en-US" sz="2000" dirty="0">
              <a:solidFill>
                <a:srgbClr val="0070C0"/>
              </a:solidFill>
            </a:endParaRPr>
          </a:p>
          <a:p>
            <a:pPr lvl="1"/>
            <a:r>
              <a:rPr lang="vi-VN" sz="2000" dirty="0">
                <a:solidFill>
                  <a:srgbClr val="0070C0"/>
                </a:solidFill>
              </a:rPr>
              <a:t>NaN</a:t>
            </a:r>
            <a:endParaRPr lang="en-US" sz="2000" dirty="0">
              <a:solidFill>
                <a:srgbClr val="0070C0"/>
              </a:solidFill>
            </a:endParaRPr>
          </a:p>
          <a:p>
            <a:pPr lvl="1"/>
            <a:r>
              <a:rPr lang="vi-VN" sz="2000" dirty="0">
                <a:solidFill>
                  <a:srgbClr val="0070C0"/>
                </a:solidFill>
              </a:rPr>
              <a:t>toExponential(x)</a:t>
            </a:r>
            <a:endParaRPr lang="en-US" sz="2000" dirty="0">
              <a:solidFill>
                <a:srgbClr val="0070C0"/>
              </a:solidFill>
            </a:endParaRPr>
          </a:p>
          <a:p>
            <a:pPr lvl="1"/>
            <a:r>
              <a:rPr lang="vi-VN" sz="2000" dirty="0">
                <a:solidFill>
                  <a:srgbClr val="0070C0"/>
                </a:solidFill>
              </a:rPr>
              <a:t>toFixed(x)</a:t>
            </a:r>
            <a:endParaRPr lang="en-US" sz="2000" dirty="0">
              <a:solidFill>
                <a:srgbClr val="0070C0"/>
              </a:solidFill>
            </a:endParaRPr>
          </a:p>
          <a:p>
            <a:pPr lvl="1"/>
            <a:r>
              <a:rPr lang="vi-VN" sz="2000" dirty="0">
                <a:solidFill>
                  <a:srgbClr val="0070C0"/>
                </a:solidFill>
              </a:rPr>
              <a:t>toPrecision(x)</a:t>
            </a:r>
            <a:endParaRPr lang="en-US" sz="2000" dirty="0">
              <a:solidFill>
                <a:srgbClr val="0070C0"/>
              </a:solidFill>
            </a:endParaRPr>
          </a:p>
          <a:p>
            <a:pPr lvl="1"/>
            <a:r>
              <a:rPr lang="vi-VN" sz="2000" dirty="0">
                <a:solidFill>
                  <a:srgbClr val="0070C0"/>
                </a:solidFill>
              </a:rPr>
              <a:t>toString()</a:t>
            </a:r>
            <a:endParaRPr lang="en-US" sz="2000" dirty="0">
              <a:solidFill>
                <a:srgbClr val="0070C0"/>
              </a:solidFill>
            </a:endParaRPr>
          </a:p>
          <a:p>
            <a:pPr lvl="1"/>
            <a:r>
              <a:rPr lang="vi-VN" sz="2000" dirty="0">
                <a:solidFill>
                  <a:srgbClr val="0070C0"/>
                </a:solidFill>
              </a:rPr>
              <a:t>valueOf() </a:t>
            </a:r>
            <a:endParaRPr lang="en-US" sz="2000" dirty="0">
              <a:solidFill>
                <a:srgbClr val="0070C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67</a:t>
            </a:fld>
            <a:endParaRPr lang="en-US" altLang="en-US" dirty="0"/>
          </a:p>
        </p:txBody>
      </p:sp>
    </p:spTree>
    <p:extLst>
      <p:ext uri="{BB962C8B-B14F-4D97-AF65-F5344CB8AC3E}">
        <p14:creationId xmlns:p14="http://schemas.microsoft.com/office/powerpoint/2010/main" val="4078989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a:t>
            </a:r>
          </a:p>
        </p:txBody>
      </p:sp>
      <p:sp>
        <p:nvSpPr>
          <p:cNvPr id="3" name="Content Placeholder 2"/>
          <p:cNvSpPr>
            <a:spLocks noGrp="1"/>
          </p:cNvSpPr>
          <p:nvPr>
            <p:ph idx="1"/>
          </p:nvPr>
        </p:nvSpPr>
        <p:spPr>
          <a:xfrm>
            <a:off x="609600" y="1600200"/>
            <a:ext cx="8229600" cy="4419600"/>
          </a:xfrm>
        </p:spPr>
        <p:txBody>
          <a:bodyPr/>
          <a:lstStyle/>
          <a:p>
            <a:r>
              <a:rPr lang="en-US" dirty="0" err="1"/>
              <a:t>Lớp</a:t>
            </a:r>
            <a:r>
              <a:rPr lang="en-US" dirty="0"/>
              <a:t> </a:t>
            </a:r>
            <a:r>
              <a:rPr lang="en-US" dirty="0">
                <a:solidFill>
                  <a:srgbClr val="0070C0"/>
                </a:solidFill>
              </a:rPr>
              <a:t>Math</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hằng</a:t>
            </a:r>
            <a:r>
              <a:rPr lang="en-US" dirty="0"/>
              <a:t> </a:t>
            </a:r>
            <a:r>
              <a:rPr lang="en-US" dirty="0" err="1"/>
              <a:t>và</a:t>
            </a:r>
            <a:r>
              <a:rPr lang="en-US" dirty="0"/>
              <a:t> </a:t>
            </a:r>
            <a:r>
              <a:rPr lang="en-US" dirty="0" err="1"/>
              <a:t>hàm</a:t>
            </a:r>
            <a:br>
              <a:rPr lang="en-US" dirty="0"/>
            </a:br>
            <a:r>
              <a:rPr lang="en-US" dirty="0" err="1"/>
              <a:t>toán</a:t>
            </a:r>
            <a:r>
              <a:rPr lang="en-US" dirty="0"/>
              <a:t> </a:t>
            </a:r>
            <a:r>
              <a:rPr lang="en-US" dirty="0" err="1"/>
              <a:t>học</a:t>
            </a:r>
            <a:endParaRPr lang="en-US" dirty="0"/>
          </a:p>
          <a:p>
            <a:pPr lvl="1"/>
            <a:r>
              <a:rPr lang="en-US" dirty="0">
                <a:solidFill>
                  <a:srgbClr val="0070C0"/>
                </a:solidFill>
              </a:rPr>
              <a:t>E</a:t>
            </a:r>
          </a:p>
          <a:p>
            <a:pPr lvl="1"/>
            <a:r>
              <a:rPr lang="en-US" dirty="0">
                <a:solidFill>
                  <a:srgbClr val="0070C0"/>
                </a:solidFill>
              </a:rPr>
              <a:t>PI</a:t>
            </a:r>
          </a:p>
          <a:p>
            <a:pPr lvl="1"/>
            <a:r>
              <a:rPr lang="en-US" dirty="0">
                <a:solidFill>
                  <a:srgbClr val="0070C0"/>
                </a:solidFill>
              </a:rPr>
              <a:t>abs(x)</a:t>
            </a:r>
          </a:p>
          <a:p>
            <a:pPr lvl="1"/>
            <a:r>
              <a:rPr lang="en-US" dirty="0">
                <a:solidFill>
                  <a:srgbClr val="0070C0"/>
                </a:solidFill>
              </a:rPr>
              <a:t>sin(x)</a:t>
            </a:r>
          </a:p>
          <a:p>
            <a:pPr lvl="1"/>
            <a:r>
              <a:rPr lang="en-US" dirty="0" err="1">
                <a:solidFill>
                  <a:srgbClr val="0070C0"/>
                </a:solidFill>
              </a:rPr>
              <a:t>sqrt</a:t>
            </a:r>
            <a:r>
              <a:rPr lang="en-US" dirty="0">
                <a:solidFill>
                  <a:srgbClr val="0070C0"/>
                </a:solidFill>
              </a:rPr>
              <a:t>(x)</a:t>
            </a:r>
          </a:p>
          <a:p>
            <a:pPr lvl="1"/>
            <a:r>
              <a:rPr lang="en-US" dirty="0"/>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68</a:t>
            </a:fld>
            <a:endParaRPr lang="en-US" altLang="en-US" dirty="0"/>
          </a:p>
        </p:txBody>
      </p:sp>
    </p:spTree>
    <p:extLst>
      <p:ext uri="{BB962C8B-B14F-4D97-AF65-F5344CB8AC3E}">
        <p14:creationId xmlns:p14="http://schemas.microsoft.com/office/powerpoint/2010/main" val="1835888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Xâu</a:t>
            </a:r>
            <a:r>
              <a:rPr lang="en-US" dirty="0"/>
              <a:t> </a:t>
            </a:r>
          </a:p>
        </p:txBody>
      </p:sp>
      <p:sp>
        <p:nvSpPr>
          <p:cNvPr id="3" name="Content Placeholder 2"/>
          <p:cNvSpPr>
            <a:spLocks noGrp="1"/>
          </p:cNvSpPr>
          <p:nvPr>
            <p:ph idx="1"/>
          </p:nvPr>
        </p:nvSpPr>
        <p:spPr>
          <a:xfrm>
            <a:off x="457200" y="1447800"/>
            <a:ext cx="7924800" cy="4419600"/>
          </a:xfrm>
        </p:spPr>
        <p:txBody>
          <a:bodyPr/>
          <a:lstStyle/>
          <a:p>
            <a:r>
              <a:rPr lang="vi-VN" dirty="0"/>
              <a:t>Chuỗi ký tự nằm giữa nháy đơn (‘)</a:t>
            </a:r>
            <a:r>
              <a:rPr lang="en-US" dirty="0"/>
              <a:t> </a:t>
            </a:r>
            <a:r>
              <a:rPr lang="vi-VN" dirty="0"/>
              <a:t>hoặc nháy kép (“)</a:t>
            </a:r>
            <a:endParaRPr lang="en-US" dirty="0"/>
          </a:p>
          <a:p>
            <a:pPr lvl="1"/>
            <a:r>
              <a:rPr lang="vi-VN" dirty="0"/>
              <a:t> </a:t>
            </a:r>
            <a:r>
              <a:rPr lang="vi-VN" dirty="0">
                <a:solidFill>
                  <a:srgbClr val="0070C0"/>
                </a:solidFill>
              </a:rPr>
              <a:t>var carname="Volvo XC60";</a:t>
            </a:r>
            <a:br>
              <a:rPr lang="vi-VN" dirty="0">
                <a:solidFill>
                  <a:srgbClr val="0070C0"/>
                </a:solidFill>
              </a:rPr>
            </a:br>
            <a:r>
              <a:rPr lang="vi-VN" dirty="0">
                <a:solidFill>
                  <a:srgbClr val="0070C0"/>
                </a:solidFill>
              </a:rPr>
              <a:t>var carname='Volvo XC60';</a:t>
            </a:r>
            <a:endParaRPr lang="en-US" dirty="0"/>
          </a:p>
          <a:p>
            <a:r>
              <a:rPr lang="vi-VN" dirty="0"/>
              <a:t>Truy cập ký tự trong xâu</a:t>
            </a:r>
            <a:endParaRPr lang="en-US" dirty="0"/>
          </a:p>
          <a:p>
            <a:pPr lvl="1"/>
            <a:r>
              <a:rPr lang="vi-VN" dirty="0">
                <a:solidFill>
                  <a:srgbClr val="0070C0"/>
                </a:solidFill>
              </a:rPr>
              <a:t>var character=carname[7];</a:t>
            </a:r>
            <a:endParaRPr lang="en-US" dirty="0">
              <a:solidFill>
                <a:srgbClr val="0070C0"/>
              </a:solidFill>
            </a:endParaRPr>
          </a:p>
          <a:p>
            <a:r>
              <a:rPr lang="vi-VN" dirty="0"/>
              <a:t>Độ dài xâu</a:t>
            </a:r>
            <a:endParaRPr lang="en-US" dirty="0"/>
          </a:p>
          <a:p>
            <a:pPr lvl="1"/>
            <a:r>
              <a:rPr lang="vi-VN" dirty="0">
                <a:solidFill>
                  <a:srgbClr val="0070C0"/>
                </a:solidFill>
              </a:rPr>
              <a:t>var txt="Hello World!";</a:t>
            </a:r>
            <a:br>
              <a:rPr lang="vi-VN" dirty="0">
                <a:solidFill>
                  <a:srgbClr val="0070C0"/>
                </a:solidFill>
              </a:rPr>
            </a:br>
            <a:r>
              <a:rPr lang="vi-VN" dirty="0">
                <a:solidFill>
                  <a:srgbClr val="0070C0"/>
                </a:solidFill>
              </a:rPr>
              <a:t>document.write(txt.length); </a:t>
            </a:r>
            <a:endParaRPr lang="en-US" dirty="0">
              <a:solidFill>
                <a:srgbClr val="0070C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69</a:t>
            </a:fld>
            <a:endParaRPr lang="en-US" altLang="en-US" dirty="0"/>
          </a:p>
        </p:txBody>
      </p:sp>
    </p:spTree>
    <p:extLst>
      <p:ext uri="{BB962C8B-B14F-4D97-AF65-F5344CB8AC3E}">
        <p14:creationId xmlns:p14="http://schemas.microsoft.com/office/powerpoint/2010/main" val="3216025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48737" cy="914400"/>
          </a:xfrm>
        </p:spPr>
        <p:txBody>
          <a:bodyPr/>
          <a:lstStyle/>
          <a:p>
            <a:r>
              <a:rPr lang="en-US" sz="3800" dirty="0"/>
              <a:t>SS: </a:t>
            </a:r>
            <a:r>
              <a:rPr lang="en-US" sz="3800" dirty="0" err="1"/>
              <a:t>Bộ</a:t>
            </a:r>
            <a:r>
              <a:rPr lang="en-US" sz="3800" dirty="0"/>
              <a:t> </a:t>
            </a:r>
            <a:r>
              <a:rPr lang="en-US" sz="3800" dirty="0" err="1"/>
              <a:t>chọn</a:t>
            </a:r>
            <a:r>
              <a:rPr lang="en-US" sz="3800" dirty="0"/>
              <a:t> </a:t>
            </a:r>
            <a:r>
              <a:rPr lang="en-US" sz="3800" dirty="0" err="1"/>
              <a:t>theo</a:t>
            </a:r>
            <a:r>
              <a:rPr lang="en-US" sz="3800" dirty="0"/>
              <a:t> </a:t>
            </a:r>
            <a:r>
              <a:rPr lang="en-US" sz="3800" dirty="0" err="1"/>
              <a:t>kiểu</a:t>
            </a:r>
            <a:r>
              <a:rPr lang="en-US" sz="3800" dirty="0"/>
              <a:t> </a:t>
            </a:r>
            <a:r>
              <a:rPr lang="en-US" sz="3800" dirty="0" err="1"/>
              <a:t>phần</a:t>
            </a:r>
            <a:r>
              <a:rPr lang="en-US" sz="3800" dirty="0"/>
              <a:t> </a:t>
            </a:r>
            <a:r>
              <a:rPr lang="en-US" sz="3800" dirty="0" err="1"/>
              <a:t>tử</a:t>
            </a:r>
            <a:r>
              <a:rPr lang="en-US" sz="3800" dirty="0"/>
              <a:t> HTML… </a:t>
            </a:r>
          </a:p>
        </p:txBody>
      </p:sp>
      <p:sp>
        <p:nvSpPr>
          <p:cNvPr id="3" name="Content Placeholder 2"/>
          <p:cNvSpPr>
            <a:spLocks noGrp="1"/>
          </p:cNvSpPr>
          <p:nvPr>
            <p:ph idx="1"/>
          </p:nvPr>
        </p:nvSpPr>
        <p:spPr>
          <a:xfrm>
            <a:off x="228600" y="1295400"/>
            <a:ext cx="8915400" cy="5562600"/>
          </a:xfrm>
          <a:solidFill>
            <a:schemeClr val="bg1"/>
          </a:solidFill>
        </p:spPr>
        <p:txBody>
          <a:bodyPr/>
          <a:lstStyle/>
          <a:p>
            <a:r>
              <a:rPr lang="vi-VN" sz="2200" b="1" dirty="0"/>
              <a:t>HTML </a:t>
            </a:r>
            <a:r>
              <a:rPr lang="vi-VN" sz="2200" dirty="0"/>
              <a:t>{} – Chọn đối tượng html</a:t>
            </a:r>
            <a:endParaRPr lang="en-US" sz="2200" dirty="0"/>
          </a:p>
          <a:p>
            <a:r>
              <a:rPr lang="vi-VN" sz="2200" b="1" dirty="0"/>
              <a:t>BODY </a:t>
            </a:r>
            <a:r>
              <a:rPr lang="vi-VN" sz="2200" dirty="0"/>
              <a:t>{} – Chọn đối tượng body</a:t>
            </a:r>
            <a:endParaRPr lang="en-US" sz="2200" dirty="0"/>
          </a:p>
          <a:p>
            <a:r>
              <a:rPr lang="vi-VN" sz="2200" b="1" dirty="0"/>
              <a:t>TD </a:t>
            </a:r>
            <a:r>
              <a:rPr lang="vi-VN" sz="2200" dirty="0"/>
              <a:t>{} – Chọn các đối tượng td</a:t>
            </a:r>
            <a:endParaRPr lang="en-US" sz="2200" dirty="0"/>
          </a:p>
          <a:p>
            <a:r>
              <a:rPr lang="vi-VN" sz="2200" b="1" dirty="0"/>
              <a:t>TEXTAREA </a:t>
            </a:r>
            <a:r>
              <a:rPr lang="vi-VN" sz="2200" dirty="0"/>
              <a:t>{} – Chọn các đối tượng textarea</a:t>
            </a:r>
            <a:endParaRPr lang="en-US" sz="2200" dirty="0"/>
          </a:p>
          <a:p>
            <a:r>
              <a:rPr lang="vi-VN" sz="2200" b="1" dirty="0"/>
              <a:t>LABEL </a:t>
            </a:r>
            <a:r>
              <a:rPr lang="vi-VN" sz="2200" dirty="0"/>
              <a:t>{} – Chọn các đối tượng span</a:t>
            </a:r>
            <a:endParaRPr lang="en-US" sz="2200" dirty="0"/>
          </a:p>
          <a:p>
            <a:r>
              <a:rPr lang="vi-VN" sz="2200" b="1" dirty="0"/>
              <a:t>INPUT </a:t>
            </a:r>
            <a:r>
              <a:rPr lang="vi-VN" sz="2200" dirty="0"/>
              <a:t>{} – Chọn các đối tượng input</a:t>
            </a:r>
            <a:endParaRPr lang="en-US" sz="2200" dirty="0"/>
          </a:p>
          <a:p>
            <a:r>
              <a:rPr lang="vi-VN" sz="2200" b="1" dirty="0"/>
              <a:t>SELECT </a:t>
            </a:r>
            <a:r>
              <a:rPr lang="vi-VN" sz="2200" dirty="0"/>
              <a:t>{} – Chọn các đối tượng select</a:t>
            </a:r>
            <a:endParaRPr lang="en-US" sz="2200" dirty="0"/>
          </a:p>
          <a:p>
            <a:r>
              <a:rPr lang="vi-VN" sz="2200" b="1" dirty="0"/>
              <a:t>A </a:t>
            </a:r>
            <a:r>
              <a:rPr lang="vi-VN" sz="2200" dirty="0"/>
              <a:t>{} – Chọn các đối tượng liên kết &lt;a&gt;</a:t>
            </a:r>
            <a:endParaRPr lang="en-US" sz="2200" dirty="0"/>
          </a:p>
          <a:p>
            <a:r>
              <a:rPr lang="vi-VN" sz="2200" b="1" dirty="0"/>
              <a:t>UL</a:t>
            </a:r>
            <a:r>
              <a:rPr lang="vi-VN" sz="2200" dirty="0"/>
              <a:t>{} – Chọn các đối tượng danh sách không sắp xếp</a:t>
            </a:r>
            <a:endParaRPr lang="en-US" sz="2200" dirty="0"/>
          </a:p>
          <a:p>
            <a:r>
              <a:rPr lang="vi-VN" sz="2200" b="1" dirty="0"/>
              <a:t>OL</a:t>
            </a:r>
            <a:r>
              <a:rPr lang="vi-VN" sz="2200" dirty="0"/>
              <a:t>{} – Chọn các đối tượng danh sách sắp xếp</a:t>
            </a:r>
            <a:endParaRPr lang="en-US" sz="2200" dirty="0"/>
          </a:p>
          <a:p>
            <a:r>
              <a:rPr lang="vi-VN" sz="2200" b="1" dirty="0"/>
              <a:t>DL</a:t>
            </a:r>
            <a:r>
              <a:rPr lang="vi-VN" sz="2200" dirty="0"/>
              <a:t>{} – Chọn các đối tượng danh sách định nghĩa</a:t>
            </a:r>
            <a:endParaRPr lang="en-US" sz="2200" dirty="0"/>
          </a:p>
          <a:p>
            <a:r>
              <a:rPr lang="vi-VN" sz="2200" b="1" dirty="0"/>
              <a:t>UL LI </a:t>
            </a:r>
            <a:r>
              <a:rPr lang="vi-VN" sz="2200" dirty="0"/>
              <a:t>{} – Chọn các đối tượng mục trong danh sách không thứ tự</a:t>
            </a:r>
            <a:endParaRPr lang="en-US" sz="2200" dirty="0"/>
          </a:p>
          <a:p>
            <a:r>
              <a:rPr lang="vi-VN" sz="2200" b="1" dirty="0"/>
              <a:t>OL LI </a:t>
            </a:r>
            <a:r>
              <a:rPr lang="vi-VN" sz="2200" dirty="0"/>
              <a:t>{} – Chọn các đối tượng mục trong danh sách không thứ tự</a:t>
            </a:r>
            <a:endParaRPr lang="en-US" sz="2200" dirty="0"/>
          </a:p>
          <a:p>
            <a:r>
              <a:rPr lang="vi-VN" sz="2200" b="1" dirty="0"/>
              <a:t>DL DT/DD </a:t>
            </a:r>
            <a:r>
              <a:rPr lang="vi-VN" sz="2200" dirty="0"/>
              <a:t>- Chọn các đối tượng mục trong danh sách định nghĩa </a:t>
            </a:r>
            <a:endParaRPr lang="en-US" sz="22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7</a:t>
            </a:fld>
            <a:endParaRPr lang="en-US" altLang="en-US" dirty="0"/>
          </a:p>
        </p:txBody>
      </p:sp>
    </p:spTree>
    <p:extLst>
      <p:ext uri="{BB962C8B-B14F-4D97-AF65-F5344CB8AC3E}">
        <p14:creationId xmlns:p14="http://schemas.microsoft.com/office/powerpoint/2010/main" val="4128618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Xâu</a:t>
            </a:r>
            <a:r>
              <a:rPr lang="en-US" dirty="0"/>
              <a:t> </a:t>
            </a:r>
          </a:p>
        </p:txBody>
      </p:sp>
      <p:sp>
        <p:nvSpPr>
          <p:cNvPr id="3" name="Content Placeholder 2"/>
          <p:cNvSpPr>
            <a:spLocks noGrp="1"/>
          </p:cNvSpPr>
          <p:nvPr>
            <p:ph idx="1"/>
          </p:nvPr>
        </p:nvSpPr>
        <p:spPr>
          <a:xfrm>
            <a:off x="304800" y="1447800"/>
            <a:ext cx="8763000" cy="4800600"/>
          </a:xfrm>
        </p:spPr>
        <p:txBody>
          <a:bodyPr/>
          <a:lstStyle/>
          <a:p>
            <a:r>
              <a:rPr lang="en-US" dirty="0" err="1"/>
              <a:t>Tìm</a:t>
            </a:r>
            <a:r>
              <a:rPr lang="en-US" dirty="0"/>
              <a:t> </a:t>
            </a:r>
            <a:r>
              <a:rPr lang="en-US" dirty="0" err="1"/>
              <a:t>xâu</a:t>
            </a:r>
            <a:r>
              <a:rPr lang="en-US" dirty="0"/>
              <a:t> con</a:t>
            </a:r>
          </a:p>
          <a:p>
            <a:pPr lvl="1"/>
            <a:r>
              <a:rPr lang="en-US" dirty="0" err="1">
                <a:solidFill>
                  <a:srgbClr val="0070C0"/>
                </a:solidFill>
              </a:rPr>
              <a:t>var</a:t>
            </a:r>
            <a:r>
              <a:rPr lang="en-US" dirty="0">
                <a:solidFill>
                  <a:srgbClr val="0070C0"/>
                </a:solidFill>
              </a:rPr>
              <a:t> </a:t>
            </a:r>
            <a:r>
              <a:rPr lang="en-US" dirty="0" err="1">
                <a:solidFill>
                  <a:srgbClr val="0070C0"/>
                </a:solidFill>
              </a:rPr>
              <a:t>str</a:t>
            </a:r>
            <a:r>
              <a:rPr lang="en-US" dirty="0">
                <a:solidFill>
                  <a:srgbClr val="0070C0"/>
                </a:solidFill>
              </a:rPr>
              <a:t>="Hello world, welcome to the universe.";</a:t>
            </a:r>
            <a:br>
              <a:rPr lang="en-US" dirty="0">
                <a:solidFill>
                  <a:srgbClr val="0070C0"/>
                </a:solidFill>
              </a:rPr>
            </a:br>
            <a:r>
              <a:rPr lang="en-US" dirty="0" err="1">
                <a:solidFill>
                  <a:srgbClr val="0070C0"/>
                </a:solidFill>
              </a:rPr>
              <a:t>var</a:t>
            </a:r>
            <a:r>
              <a:rPr lang="en-US" dirty="0">
                <a:solidFill>
                  <a:srgbClr val="0070C0"/>
                </a:solidFill>
              </a:rPr>
              <a:t> n=</a:t>
            </a:r>
            <a:r>
              <a:rPr lang="en-US" dirty="0" err="1">
                <a:solidFill>
                  <a:srgbClr val="0070C0"/>
                </a:solidFill>
              </a:rPr>
              <a:t>str.indexOf</a:t>
            </a:r>
            <a:r>
              <a:rPr lang="en-US" dirty="0">
                <a:solidFill>
                  <a:srgbClr val="0070C0"/>
                </a:solidFill>
              </a:rPr>
              <a:t>("welcome");</a:t>
            </a:r>
          </a:p>
          <a:p>
            <a:r>
              <a:rPr lang="en-US" dirty="0" err="1"/>
              <a:t>Thay</a:t>
            </a:r>
            <a:r>
              <a:rPr lang="en-US" dirty="0"/>
              <a:t> </a:t>
            </a:r>
            <a:r>
              <a:rPr lang="en-US" dirty="0" err="1"/>
              <a:t>thế</a:t>
            </a:r>
            <a:r>
              <a:rPr lang="en-US" dirty="0"/>
              <a:t> </a:t>
            </a:r>
            <a:r>
              <a:rPr lang="en-US" dirty="0" err="1"/>
              <a:t>xâu</a:t>
            </a:r>
            <a:r>
              <a:rPr lang="en-US" dirty="0"/>
              <a:t> con</a:t>
            </a:r>
          </a:p>
          <a:p>
            <a:pPr lvl="1"/>
            <a:r>
              <a:rPr lang="en-US" dirty="0" err="1">
                <a:solidFill>
                  <a:srgbClr val="0070C0"/>
                </a:solidFill>
              </a:rPr>
              <a:t>str</a:t>
            </a:r>
            <a:r>
              <a:rPr lang="en-US" dirty="0">
                <a:solidFill>
                  <a:srgbClr val="0070C0"/>
                </a:solidFill>
              </a:rPr>
              <a:t>="Please visit Microsoft!"</a:t>
            </a:r>
            <a:br>
              <a:rPr lang="en-US" dirty="0">
                <a:solidFill>
                  <a:srgbClr val="0070C0"/>
                </a:solidFill>
              </a:rPr>
            </a:br>
            <a:r>
              <a:rPr lang="en-US" dirty="0" err="1">
                <a:solidFill>
                  <a:srgbClr val="0070C0"/>
                </a:solidFill>
              </a:rPr>
              <a:t>var</a:t>
            </a:r>
            <a:r>
              <a:rPr lang="en-US" dirty="0">
                <a:solidFill>
                  <a:srgbClr val="0070C0"/>
                </a:solidFill>
              </a:rPr>
              <a:t> n=</a:t>
            </a:r>
            <a:r>
              <a:rPr lang="en-US" dirty="0" err="1">
                <a:solidFill>
                  <a:srgbClr val="0070C0"/>
                </a:solidFill>
              </a:rPr>
              <a:t>str.replace</a:t>
            </a:r>
            <a:r>
              <a:rPr lang="en-US" dirty="0">
                <a:solidFill>
                  <a:srgbClr val="0070C0"/>
                </a:solidFill>
              </a:rPr>
              <a:t>("Microsoft","W3Schools"); </a:t>
            </a:r>
            <a:br>
              <a:rPr lang="en-US" dirty="0"/>
            </a:b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70</a:t>
            </a:fld>
            <a:endParaRPr lang="en-US" altLang="en-US" dirty="0"/>
          </a:p>
        </p:txBody>
      </p:sp>
    </p:spTree>
    <p:extLst>
      <p:ext uri="{BB962C8B-B14F-4D97-AF65-F5344CB8AC3E}">
        <p14:creationId xmlns:p14="http://schemas.microsoft.com/office/powerpoint/2010/main" val="2378652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Xâu</a:t>
            </a:r>
            <a:r>
              <a:rPr lang="en-US" dirty="0"/>
              <a:t> </a:t>
            </a:r>
          </a:p>
        </p:txBody>
      </p:sp>
      <p:sp>
        <p:nvSpPr>
          <p:cNvPr id="3" name="Content Placeholder 2"/>
          <p:cNvSpPr>
            <a:spLocks noGrp="1"/>
          </p:cNvSpPr>
          <p:nvPr>
            <p:ph idx="1"/>
          </p:nvPr>
        </p:nvSpPr>
        <p:spPr/>
        <p:txBody>
          <a:bodyPr/>
          <a:lstStyle/>
          <a:p>
            <a:r>
              <a:rPr lang="vi-VN" dirty="0">
                <a:solidFill>
                  <a:srgbClr val="0070C0"/>
                </a:solidFill>
              </a:rPr>
              <a:t>str.substring(begin, end): </a:t>
            </a:r>
            <a:r>
              <a:rPr lang="vi-VN" dirty="0"/>
              <a:t>Trả về xâu</a:t>
            </a:r>
            <a:r>
              <a:rPr lang="en-US" dirty="0"/>
              <a:t> </a:t>
            </a:r>
            <a:r>
              <a:rPr lang="vi-VN" dirty="0"/>
              <a:t>con bao gồm các ký tự có chỉ mục từ</a:t>
            </a:r>
            <a:r>
              <a:rPr lang="en-US" dirty="0"/>
              <a:t> </a:t>
            </a:r>
            <a:r>
              <a:rPr lang="vi-VN" dirty="0"/>
              <a:t>begin đến end-1 của xâu str</a:t>
            </a:r>
            <a:endParaRPr lang="en-US" dirty="0"/>
          </a:p>
          <a:p>
            <a:r>
              <a:rPr lang="vi-VN" dirty="0">
                <a:solidFill>
                  <a:srgbClr val="0070C0"/>
                </a:solidFill>
              </a:rPr>
              <a:t>str.substring(begin)</a:t>
            </a:r>
            <a:r>
              <a:rPr lang="vi-VN" dirty="0"/>
              <a:t>: Trả về xâu con</a:t>
            </a:r>
            <a:r>
              <a:rPr lang="en-US" dirty="0"/>
              <a:t> </a:t>
            </a:r>
            <a:r>
              <a:rPr lang="vi-VN" dirty="0"/>
              <a:t>bao gồm các ký tự có chỉ mục từ</a:t>
            </a:r>
            <a:r>
              <a:rPr lang="en-US" dirty="0"/>
              <a:t> </a:t>
            </a:r>
            <a:r>
              <a:rPr lang="vi-VN" dirty="0"/>
              <a:t>begin đến hết của xâu str</a:t>
            </a:r>
            <a:endParaRPr lang="en-US" dirty="0"/>
          </a:p>
          <a:p>
            <a:r>
              <a:rPr lang="vi-VN" dirty="0">
                <a:solidFill>
                  <a:srgbClr val="0070C0"/>
                </a:solidFill>
              </a:rPr>
              <a:t>str.split(deli)</a:t>
            </a:r>
            <a:r>
              <a:rPr lang="vi-VN" dirty="0"/>
              <a:t>: Tách xâu str bởi sử</a:t>
            </a:r>
            <a:r>
              <a:rPr lang="en-US" dirty="0"/>
              <a:t> </a:t>
            </a:r>
            <a:r>
              <a:rPr lang="vi-VN" dirty="0"/>
              <a:t>dụng xâu ngăn cách deli. Trả về</a:t>
            </a:r>
            <a:r>
              <a:rPr lang="en-US" dirty="0"/>
              <a:t> </a:t>
            </a:r>
            <a:r>
              <a:rPr lang="vi-VN" dirty="0"/>
              <a:t>mảng các xâu kết quả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71</a:t>
            </a:fld>
            <a:endParaRPr lang="en-US" altLang="en-US" dirty="0"/>
          </a:p>
        </p:txBody>
      </p:sp>
    </p:spTree>
    <p:extLst>
      <p:ext uri="{BB962C8B-B14F-4D97-AF65-F5344CB8AC3E}">
        <p14:creationId xmlns:p14="http://schemas.microsoft.com/office/powerpoint/2010/main" val="12743558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Xâu</a:t>
            </a:r>
            <a:r>
              <a:rPr lang="en-US" dirty="0"/>
              <a:t> </a:t>
            </a:r>
          </a:p>
        </p:txBody>
      </p:sp>
      <p:sp>
        <p:nvSpPr>
          <p:cNvPr id="3" name="Content Placeholder 2"/>
          <p:cNvSpPr>
            <a:spLocks noGrp="1"/>
          </p:cNvSpPr>
          <p:nvPr>
            <p:ph idx="1"/>
          </p:nvPr>
        </p:nvSpPr>
        <p:spPr>
          <a:xfrm>
            <a:off x="533400" y="1371600"/>
            <a:ext cx="8305800" cy="4419600"/>
          </a:xfrm>
        </p:spPr>
        <p:txBody>
          <a:bodyPr/>
          <a:lstStyle/>
          <a:p>
            <a:r>
              <a:rPr lang="vi-VN" dirty="0">
                <a:solidFill>
                  <a:srgbClr val="0070C0"/>
                </a:solidFill>
              </a:rPr>
              <a:t>str. toUpperCase()</a:t>
            </a:r>
            <a:r>
              <a:rPr lang="vi-VN" dirty="0"/>
              <a:t>: Trả về xâu viết</a:t>
            </a:r>
            <a:r>
              <a:rPr lang="en-US" dirty="0"/>
              <a:t> </a:t>
            </a:r>
            <a:r>
              <a:rPr lang="vi-VN" dirty="0"/>
              <a:t>hoa của str</a:t>
            </a:r>
            <a:endParaRPr lang="en-US" dirty="0"/>
          </a:p>
          <a:p>
            <a:r>
              <a:rPr lang="vi-VN" dirty="0">
                <a:solidFill>
                  <a:srgbClr val="0070C0"/>
                </a:solidFill>
              </a:rPr>
              <a:t>str. toLowerCase(): </a:t>
            </a:r>
            <a:r>
              <a:rPr lang="vi-VN" dirty="0"/>
              <a:t>Trả về xâu viết</a:t>
            </a:r>
            <a:r>
              <a:rPr lang="en-US" dirty="0"/>
              <a:t> </a:t>
            </a:r>
            <a:r>
              <a:rPr lang="vi-VN" dirty="0"/>
              <a:t>thường của str</a:t>
            </a:r>
            <a:endParaRPr lang="en-US" dirty="0"/>
          </a:p>
          <a:p>
            <a:r>
              <a:rPr lang="vi-VN" dirty="0">
                <a:solidFill>
                  <a:srgbClr val="0070C0"/>
                </a:solidFill>
              </a:rPr>
              <a:t>isNaN(s)</a:t>
            </a:r>
            <a:r>
              <a:rPr lang="vi-VN" dirty="0"/>
              <a:t>: true nếu s không là biểu</a:t>
            </a:r>
            <a:r>
              <a:rPr lang="en-US" dirty="0"/>
              <a:t> </a:t>
            </a:r>
            <a:r>
              <a:rPr lang="vi-VN" dirty="0"/>
              <a:t>diễn số</a:t>
            </a:r>
            <a:endParaRPr lang="en-US" dirty="0"/>
          </a:p>
          <a:p>
            <a:r>
              <a:rPr lang="vi-VN" dirty="0">
                <a:solidFill>
                  <a:srgbClr val="0070C0"/>
                </a:solidFill>
              </a:rPr>
              <a:t>parseInt(s)</a:t>
            </a:r>
            <a:r>
              <a:rPr lang="vi-VN" dirty="0"/>
              <a:t>: Giá trị nguyên của biểu</a:t>
            </a:r>
            <a:r>
              <a:rPr lang="en-US" dirty="0"/>
              <a:t> </a:t>
            </a:r>
            <a:r>
              <a:rPr lang="vi-VN" dirty="0"/>
              <a:t>diễn s</a:t>
            </a:r>
            <a:endParaRPr lang="en-US" dirty="0"/>
          </a:p>
          <a:p>
            <a:r>
              <a:rPr lang="vi-VN" dirty="0">
                <a:solidFill>
                  <a:srgbClr val="0070C0"/>
                </a:solidFill>
              </a:rPr>
              <a:t>parseFloat(s)</a:t>
            </a:r>
            <a:r>
              <a:rPr lang="vi-VN" dirty="0"/>
              <a:t>: Giá trị thực của biểu</a:t>
            </a:r>
            <a:r>
              <a:rPr lang="en-US" dirty="0"/>
              <a:t> s</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72</a:t>
            </a:fld>
            <a:endParaRPr lang="en-US" altLang="en-US" dirty="0"/>
          </a:p>
        </p:txBody>
      </p:sp>
    </p:spTree>
    <p:extLst>
      <p:ext uri="{BB962C8B-B14F-4D97-AF65-F5344CB8AC3E}">
        <p14:creationId xmlns:p14="http://schemas.microsoft.com/office/powerpoint/2010/main" val="1338517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Chú</a:t>
            </a:r>
            <a:r>
              <a:rPr lang="en-US" dirty="0"/>
              <a:t> </a:t>
            </a:r>
            <a:r>
              <a:rPr lang="en-US" dirty="0" err="1"/>
              <a:t>thích</a:t>
            </a:r>
            <a:r>
              <a:rPr lang="en-US" dirty="0"/>
              <a:t> </a:t>
            </a:r>
          </a:p>
        </p:txBody>
      </p:sp>
      <p:sp>
        <p:nvSpPr>
          <p:cNvPr id="3" name="Content Placeholder 2"/>
          <p:cNvSpPr>
            <a:spLocks noGrp="1"/>
          </p:cNvSpPr>
          <p:nvPr>
            <p:ph idx="1"/>
          </p:nvPr>
        </p:nvSpPr>
        <p:spPr/>
        <p:txBody>
          <a:bodyPr/>
          <a:lstStyle/>
          <a:p>
            <a:pPr marL="0" indent="0">
              <a:buNone/>
            </a:pPr>
            <a:r>
              <a:rPr lang="en-US" dirty="0">
                <a:solidFill>
                  <a:srgbClr val="00B050"/>
                </a:solidFill>
              </a:rPr>
              <a:t>//</a:t>
            </a:r>
            <a:r>
              <a:rPr lang="en-US" dirty="0" err="1">
                <a:solidFill>
                  <a:srgbClr val="00B050"/>
                </a:solidFill>
              </a:rPr>
              <a:t>Chú</a:t>
            </a:r>
            <a:r>
              <a:rPr lang="en-US" dirty="0">
                <a:solidFill>
                  <a:srgbClr val="00B050"/>
                </a:solidFill>
              </a:rPr>
              <a:t> </a:t>
            </a:r>
            <a:r>
              <a:rPr lang="en-US" dirty="0" err="1">
                <a:solidFill>
                  <a:srgbClr val="00B050"/>
                </a:solidFill>
              </a:rPr>
              <a:t>thích</a:t>
            </a:r>
            <a:r>
              <a:rPr lang="en-US" dirty="0">
                <a:solidFill>
                  <a:srgbClr val="00B050"/>
                </a:solidFill>
              </a:rPr>
              <a:t> </a:t>
            </a:r>
            <a:r>
              <a:rPr lang="en-US" dirty="0" err="1">
                <a:solidFill>
                  <a:srgbClr val="00B050"/>
                </a:solidFill>
              </a:rPr>
              <a:t>trên</a:t>
            </a:r>
            <a:r>
              <a:rPr lang="en-US" dirty="0">
                <a:solidFill>
                  <a:srgbClr val="00B050"/>
                </a:solidFill>
              </a:rPr>
              <a:t> </a:t>
            </a:r>
            <a:r>
              <a:rPr lang="en-US" dirty="0" err="1">
                <a:solidFill>
                  <a:srgbClr val="00B050"/>
                </a:solidFill>
              </a:rPr>
              <a:t>một</a:t>
            </a:r>
            <a:r>
              <a:rPr lang="en-US" dirty="0">
                <a:solidFill>
                  <a:srgbClr val="00B050"/>
                </a:solidFill>
              </a:rPr>
              <a:t> </a:t>
            </a:r>
            <a:r>
              <a:rPr lang="en-US" dirty="0" err="1">
                <a:solidFill>
                  <a:srgbClr val="00B050"/>
                </a:solidFill>
              </a:rPr>
              <a:t>dòng</a:t>
            </a:r>
            <a:r>
              <a:rPr lang="en-US" dirty="0">
                <a:solidFill>
                  <a:srgbClr val="00B050"/>
                </a:solidFill>
              </a:rPr>
              <a:t> </a:t>
            </a:r>
            <a:r>
              <a:rPr lang="en-US" dirty="0" err="1">
                <a:solidFill>
                  <a:srgbClr val="00B050"/>
                </a:solidFill>
              </a:rPr>
              <a:t>javascript</a:t>
            </a:r>
            <a:endParaRPr lang="en-US" dirty="0">
              <a:solidFill>
                <a:srgbClr val="00B050"/>
              </a:solidFill>
            </a:endParaRPr>
          </a:p>
          <a:p>
            <a:pPr marL="0" indent="0">
              <a:buNone/>
            </a:pPr>
            <a:br>
              <a:rPr lang="en-US" dirty="0">
                <a:solidFill>
                  <a:srgbClr val="00B050"/>
                </a:solidFill>
              </a:rPr>
            </a:br>
            <a:r>
              <a:rPr lang="en-US" dirty="0">
                <a:solidFill>
                  <a:srgbClr val="00B050"/>
                </a:solidFill>
              </a:rPr>
              <a:t>/*</a:t>
            </a:r>
            <a:br>
              <a:rPr lang="en-US" dirty="0">
                <a:solidFill>
                  <a:srgbClr val="00B050"/>
                </a:solidFill>
              </a:rPr>
            </a:br>
            <a:r>
              <a:rPr lang="en-US" dirty="0">
                <a:solidFill>
                  <a:srgbClr val="00B050"/>
                </a:solidFill>
              </a:rPr>
              <a:t>   </a:t>
            </a:r>
            <a:r>
              <a:rPr lang="en-US" dirty="0" err="1">
                <a:solidFill>
                  <a:srgbClr val="00B050"/>
                </a:solidFill>
              </a:rPr>
              <a:t>Chú</a:t>
            </a:r>
            <a:r>
              <a:rPr lang="en-US" dirty="0">
                <a:solidFill>
                  <a:srgbClr val="00B050"/>
                </a:solidFill>
              </a:rPr>
              <a:t> </a:t>
            </a:r>
            <a:r>
              <a:rPr lang="en-US" dirty="0" err="1">
                <a:solidFill>
                  <a:srgbClr val="00B050"/>
                </a:solidFill>
              </a:rPr>
              <a:t>thích</a:t>
            </a:r>
            <a:r>
              <a:rPr lang="en-US" dirty="0">
                <a:solidFill>
                  <a:srgbClr val="00B050"/>
                </a:solidFill>
              </a:rPr>
              <a:t> </a:t>
            </a:r>
            <a:r>
              <a:rPr lang="en-US" dirty="0" err="1">
                <a:solidFill>
                  <a:srgbClr val="00B050"/>
                </a:solidFill>
              </a:rPr>
              <a:t>trên</a:t>
            </a:r>
            <a:r>
              <a:rPr lang="en-US" dirty="0">
                <a:solidFill>
                  <a:srgbClr val="00B050"/>
                </a:solidFill>
              </a:rPr>
              <a:t> </a:t>
            </a:r>
            <a:r>
              <a:rPr lang="en-US" dirty="0" err="1">
                <a:solidFill>
                  <a:srgbClr val="00B050"/>
                </a:solidFill>
              </a:rPr>
              <a:t>nhiều</a:t>
            </a:r>
            <a:br>
              <a:rPr lang="en-US" dirty="0">
                <a:solidFill>
                  <a:srgbClr val="00B050"/>
                </a:solidFill>
              </a:rPr>
            </a:br>
            <a:r>
              <a:rPr lang="en-US" dirty="0">
                <a:solidFill>
                  <a:srgbClr val="00B050"/>
                </a:solidFill>
              </a:rPr>
              <a:t>   </a:t>
            </a:r>
            <a:r>
              <a:rPr lang="en-US" dirty="0" err="1">
                <a:solidFill>
                  <a:srgbClr val="00B050"/>
                </a:solidFill>
              </a:rPr>
              <a:t>dòng</a:t>
            </a:r>
            <a:r>
              <a:rPr lang="en-US" dirty="0">
                <a:solidFill>
                  <a:srgbClr val="00B050"/>
                </a:solidFill>
              </a:rPr>
              <a:t> </a:t>
            </a:r>
            <a:r>
              <a:rPr lang="en-US" dirty="0" err="1">
                <a:solidFill>
                  <a:srgbClr val="00B050"/>
                </a:solidFill>
              </a:rPr>
              <a:t>javascript</a:t>
            </a:r>
            <a:br>
              <a:rPr lang="en-US" dirty="0">
                <a:solidFill>
                  <a:srgbClr val="00B050"/>
                </a:solidFill>
              </a:rPr>
            </a:br>
            <a:r>
              <a:rPr lang="en-US" dirty="0">
                <a:solidFill>
                  <a:srgbClr val="00B050"/>
                </a:solidFill>
              </a:rPr>
              <a: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73</a:t>
            </a:fld>
            <a:endParaRPr lang="en-US" altLang="en-US" dirty="0"/>
          </a:p>
        </p:txBody>
      </p:sp>
    </p:spTree>
    <p:extLst>
      <p:ext uri="{BB962C8B-B14F-4D97-AF65-F5344CB8AC3E}">
        <p14:creationId xmlns:p14="http://schemas.microsoft.com/office/powerpoint/2010/main" val="4106586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 y="228600"/>
            <a:ext cx="8015288" cy="914400"/>
          </a:xfrm>
        </p:spPr>
        <p:txBody>
          <a:bodyPr/>
          <a:lstStyle/>
          <a:p>
            <a:pPr eaLnBrk="1" hangingPunct="1"/>
            <a:r>
              <a:rPr lang="en-US" altLang="en-US" b="1">
                <a:latin typeface="Times New Roman" pitchFamily="18" charset="0"/>
              </a:rPr>
              <a:t>NỘI DUNG</a:t>
            </a:r>
          </a:p>
        </p:txBody>
      </p:sp>
      <p:grpSp>
        <p:nvGrpSpPr>
          <p:cNvPr id="6147" name="Group 47"/>
          <p:cNvGrpSpPr>
            <a:grpSpLocks/>
          </p:cNvGrpSpPr>
          <p:nvPr/>
        </p:nvGrpSpPr>
        <p:grpSpPr bwMode="auto">
          <a:xfrm>
            <a:off x="533400" y="3352800"/>
            <a:ext cx="8020050" cy="763588"/>
            <a:chOff x="1152" y="1440"/>
            <a:chExt cx="3935" cy="468"/>
          </a:xfrm>
        </p:grpSpPr>
        <p:sp>
          <p:nvSpPr>
            <p:cNvPr id="6183" name="AutoShape 48"/>
            <p:cNvSpPr>
              <a:spLocks noChangeArrowheads="1"/>
            </p:cNvSpPr>
            <p:nvPr/>
          </p:nvSpPr>
          <p:spPr bwMode="gray">
            <a:xfrm>
              <a:off x="1388" y="1475"/>
              <a:ext cx="3699" cy="421"/>
            </a:xfrm>
            <a:prstGeom prst="roundRect">
              <a:avLst>
                <a:gd name="adj" fmla="val 50000"/>
              </a:avLst>
            </a:prstGeom>
            <a:noFill/>
            <a:ln w="381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84" name="Group 49"/>
            <p:cNvGrpSpPr>
              <a:grpSpLocks/>
            </p:cNvGrpSpPr>
            <p:nvPr/>
          </p:nvGrpSpPr>
          <p:grpSpPr bwMode="auto">
            <a:xfrm>
              <a:off x="1152" y="1440"/>
              <a:ext cx="581" cy="468"/>
              <a:chOff x="720" y="960"/>
              <a:chExt cx="987" cy="795"/>
            </a:xfrm>
          </p:grpSpPr>
          <p:sp>
            <p:nvSpPr>
              <p:cNvPr id="6187" name="Oval 50"/>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41011" name="Oval 51"/>
              <p:cNvSpPr>
                <a:spLocks noChangeArrowheads="1"/>
              </p:cNvSpPr>
              <p:nvPr/>
            </p:nvSpPr>
            <p:spPr bwMode="gray">
              <a:xfrm rot="1758052">
                <a:off x="720" y="963"/>
                <a:ext cx="961" cy="764"/>
              </a:xfrm>
              <a:prstGeom prst="ellipse">
                <a:avLst/>
              </a:prstGeom>
              <a:gradFill rotWithShape="1">
                <a:gsLst>
                  <a:gs pos="0">
                    <a:schemeClr val="accent1"/>
                  </a:gs>
                  <a:gs pos="100000">
                    <a:schemeClr val="accent1">
                      <a:gamma/>
                      <a:shade val="46275"/>
                      <a:invGamma/>
                    </a:schemeClr>
                  </a:gs>
                </a:gsLst>
                <a:lin ang="5400000" scaled="1"/>
              </a:gradFill>
              <a:ln w="9525">
                <a:noFill/>
                <a:round/>
                <a:headEnd/>
                <a:tailEnd/>
              </a:ln>
              <a:effectLst/>
            </p:spPr>
            <p:txBody>
              <a:bodyPr wrap="none" anchor="ctr"/>
              <a:lstStyle/>
              <a:p>
                <a:pPr eaLnBrk="1" hangingPunct="1">
                  <a:defRPr/>
                </a:pPr>
                <a:endParaRPr lang="en-US">
                  <a:latin typeface="Arial" charset="0"/>
                </a:endParaRPr>
              </a:p>
            </p:txBody>
          </p:sp>
          <p:sp>
            <p:nvSpPr>
              <p:cNvPr id="6189" name="Oval 5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85" name="Text Box 53"/>
            <p:cNvSpPr txBox="1">
              <a:spLocks noChangeArrowheads="1"/>
            </p:cNvSpPr>
            <p:nvPr/>
          </p:nvSpPr>
          <p:spPr bwMode="gray">
            <a:xfrm>
              <a:off x="1659" y="1531"/>
              <a:ext cx="48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solidFill>
                    <a:srgbClr val="000000"/>
                  </a:solidFill>
                </a:rPr>
                <a:t> </a:t>
              </a:r>
              <a:r>
                <a:rPr lang="en-US" altLang="en-US" sz="2400" b="1" dirty="0">
                  <a:solidFill>
                    <a:srgbClr val="FF0000"/>
                  </a:solidFill>
                </a:rPr>
                <a:t>DOM</a:t>
              </a:r>
            </a:p>
          </p:txBody>
        </p:sp>
        <p:sp>
          <p:nvSpPr>
            <p:cNvPr id="6186" name="Text Box 54"/>
            <p:cNvSpPr txBox="1">
              <a:spLocks noChangeArrowheads="1"/>
            </p:cNvSpPr>
            <p:nvPr/>
          </p:nvSpPr>
          <p:spPr bwMode="gray">
            <a:xfrm>
              <a:off x="1323" y="1475"/>
              <a:ext cx="28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3.</a:t>
              </a:r>
            </a:p>
          </p:txBody>
        </p:sp>
      </p:grpSp>
      <p:sp>
        <p:nvSpPr>
          <p:cNvPr id="6148" name="Text Box 38"/>
          <p:cNvSpPr txBox="1">
            <a:spLocks noChangeArrowheads="1"/>
          </p:cNvSpPr>
          <p:nvPr/>
        </p:nvSpPr>
        <p:spPr bwMode="gray">
          <a:xfrm>
            <a:off x="2020888" y="5365750"/>
            <a:ext cx="52228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1.</a:t>
            </a:r>
          </a:p>
        </p:txBody>
      </p:sp>
      <p:grpSp>
        <p:nvGrpSpPr>
          <p:cNvPr id="6149" name="Group 135"/>
          <p:cNvGrpSpPr>
            <a:grpSpLocks/>
          </p:cNvGrpSpPr>
          <p:nvPr/>
        </p:nvGrpSpPr>
        <p:grpSpPr bwMode="auto">
          <a:xfrm>
            <a:off x="533400" y="1447800"/>
            <a:ext cx="7618413" cy="763588"/>
            <a:chOff x="576" y="1152"/>
            <a:chExt cx="4674" cy="481"/>
          </a:xfrm>
        </p:grpSpPr>
        <p:sp>
          <p:nvSpPr>
            <p:cNvPr id="6176" name="Text Box 37"/>
            <p:cNvSpPr txBox="1">
              <a:spLocks noChangeArrowheads="1"/>
            </p:cNvSpPr>
            <p:nvPr/>
          </p:nvSpPr>
          <p:spPr bwMode="gray">
            <a:xfrm>
              <a:off x="1200" y="1248"/>
              <a:ext cx="39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t> CSS</a:t>
              </a:r>
            </a:p>
          </p:txBody>
        </p:sp>
        <p:sp>
          <p:nvSpPr>
            <p:cNvPr id="6177" name="AutoShape 40"/>
            <p:cNvSpPr>
              <a:spLocks noChangeArrowheads="1"/>
            </p:cNvSpPr>
            <p:nvPr/>
          </p:nvSpPr>
          <p:spPr bwMode="gray">
            <a:xfrm>
              <a:off x="912" y="1200"/>
              <a:ext cx="4338" cy="433"/>
            </a:xfrm>
            <a:prstGeom prst="roundRect">
              <a:avLst>
                <a:gd name="adj" fmla="val 50000"/>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78" name="Group 33"/>
            <p:cNvGrpSpPr>
              <a:grpSpLocks/>
            </p:cNvGrpSpPr>
            <p:nvPr/>
          </p:nvGrpSpPr>
          <p:grpSpPr bwMode="auto">
            <a:xfrm>
              <a:off x="576" y="1152"/>
              <a:ext cx="681" cy="481"/>
              <a:chOff x="720" y="960"/>
              <a:chExt cx="987" cy="795"/>
            </a:xfrm>
          </p:grpSpPr>
          <p:sp>
            <p:nvSpPr>
              <p:cNvPr id="6180" name="Oval 3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81" name="Oval 35"/>
              <p:cNvSpPr>
                <a:spLocks noChangeArrowheads="1"/>
              </p:cNvSpPr>
              <p:nvPr/>
            </p:nvSpPr>
            <p:spPr bwMode="gray">
              <a:xfrm rot="1758052">
                <a:off x="720" y="960"/>
                <a:ext cx="959" cy="769"/>
              </a:xfrm>
              <a:prstGeom prst="ellipse">
                <a:avLst/>
              </a:prstGeom>
              <a:gradFill rotWithShape="1">
                <a:gsLst>
                  <a:gs pos="0">
                    <a:schemeClr val="tx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82" name="Oval 3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79" name="Text Box 46"/>
            <p:cNvSpPr txBox="1">
              <a:spLocks noChangeArrowheads="1"/>
            </p:cNvSpPr>
            <p:nvPr/>
          </p:nvSpPr>
          <p:spPr bwMode="gray">
            <a:xfrm>
              <a:off x="764" y="1200"/>
              <a:ext cx="3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t>1.</a:t>
              </a:r>
            </a:p>
          </p:txBody>
        </p:sp>
      </p:grpSp>
      <p:grpSp>
        <p:nvGrpSpPr>
          <p:cNvPr id="6150" name="Group 161"/>
          <p:cNvGrpSpPr>
            <a:grpSpLocks/>
          </p:cNvGrpSpPr>
          <p:nvPr/>
        </p:nvGrpSpPr>
        <p:grpSpPr bwMode="auto">
          <a:xfrm>
            <a:off x="533400" y="2362200"/>
            <a:ext cx="7618413" cy="763588"/>
            <a:chOff x="528" y="1728"/>
            <a:chExt cx="4608" cy="481"/>
          </a:xfrm>
        </p:grpSpPr>
        <p:sp>
          <p:nvSpPr>
            <p:cNvPr id="6169" name="AutoShape 40"/>
            <p:cNvSpPr>
              <a:spLocks noChangeArrowheads="1"/>
            </p:cNvSpPr>
            <p:nvPr/>
          </p:nvSpPr>
          <p:spPr bwMode="gray">
            <a:xfrm>
              <a:off x="798" y="1775"/>
              <a:ext cx="4338" cy="433"/>
            </a:xfrm>
            <a:prstGeom prst="roundRect">
              <a:avLst>
                <a:gd name="adj" fmla="val 50000"/>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70" name="Text Box 45"/>
            <p:cNvSpPr txBox="1">
              <a:spLocks noChangeArrowheads="1"/>
            </p:cNvSpPr>
            <p:nvPr/>
          </p:nvSpPr>
          <p:spPr bwMode="gray">
            <a:xfrm>
              <a:off x="1194" y="1841"/>
              <a:ext cx="37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err="1"/>
                <a:t>Javascript</a:t>
              </a:r>
              <a:endParaRPr lang="en-US" altLang="en-US" sz="2400" b="1" dirty="0"/>
            </a:p>
          </p:txBody>
        </p:sp>
        <p:grpSp>
          <p:nvGrpSpPr>
            <p:cNvPr id="6171" name="Group 41"/>
            <p:cNvGrpSpPr>
              <a:grpSpLocks/>
            </p:cNvGrpSpPr>
            <p:nvPr/>
          </p:nvGrpSpPr>
          <p:grpSpPr bwMode="auto">
            <a:xfrm>
              <a:off x="528" y="1728"/>
              <a:ext cx="681" cy="481"/>
              <a:chOff x="720" y="960"/>
              <a:chExt cx="987" cy="795"/>
            </a:xfrm>
          </p:grpSpPr>
          <p:sp>
            <p:nvSpPr>
              <p:cNvPr id="6173" name="Oval 4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3" name="Oval 43"/>
              <p:cNvSpPr>
                <a:spLocks noChangeArrowheads="1"/>
              </p:cNvSpPr>
              <p:nvPr/>
            </p:nvSpPr>
            <p:spPr bwMode="gray">
              <a:xfrm rot="1758052">
                <a:off x="720" y="960"/>
                <a:ext cx="959" cy="764"/>
              </a:xfrm>
              <a:prstGeom prst="ellipse">
                <a:avLst/>
              </a:prstGeom>
              <a:gradFill rotWithShape="1">
                <a:gsLst>
                  <a:gs pos="0">
                    <a:schemeClr val="hlink"/>
                  </a:gs>
                  <a:gs pos="100000">
                    <a:schemeClr val="hlink">
                      <a:gamma/>
                      <a:shade val="46275"/>
                      <a:invGamma/>
                    </a:schemeClr>
                  </a:gs>
                </a:gsLst>
                <a:lin ang="5400000" scaled="1"/>
              </a:gradFill>
              <a:ln w="9525">
                <a:noFill/>
                <a:round/>
                <a:headEnd/>
                <a:tailEnd/>
              </a:ln>
              <a:effectLst/>
            </p:spPr>
            <p:txBody>
              <a:bodyPr wrap="none" anchor="ctr"/>
              <a:lstStyle/>
              <a:p>
                <a:pPr eaLnBrk="1" hangingPunct="1">
                  <a:defRPr/>
                </a:pPr>
                <a:endParaRPr lang="en-US">
                  <a:latin typeface="Arial" charset="0"/>
                </a:endParaRPr>
              </a:p>
            </p:txBody>
          </p:sp>
          <p:sp>
            <p:nvSpPr>
              <p:cNvPr id="6175" name="Oval 4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72" name="Text Box 46"/>
            <p:cNvSpPr txBox="1">
              <a:spLocks noChangeArrowheads="1"/>
            </p:cNvSpPr>
            <p:nvPr/>
          </p:nvSpPr>
          <p:spPr bwMode="gray">
            <a:xfrm>
              <a:off x="729" y="1764"/>
              <a:ext cx="3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solidFill>
                    <a:schemeClr val="bg1"/>
                  </a:solidFill>
                </a:rPr>
                <a:t>2.</a:t>
              </a:r>
            </a:p>
          </p:txBody>
        </p:sp>
      </p:grpSp>
      <p:grpSp>
        <p:nvGrpSpPr>
          <p:cNvPr id="6151" name="Group 162"/>
          <p:cNvGrpSpPr>
            <a:grpSpLocks/>
          </p:cNvGrpSpPr>
          <p:nvPr/>
        </p:nvGrpSpPr>
        <p:grpSpPr bwMode="auto">
          <a:xfrm>
            <a:off x="533400" y="4341813"/>
            <a:ext cx="8502650" cy="763587"/>
            <a:chOff x="576" y="1152"/>
            <a:chExt cx="4955" cy="481"/>
          </a:xfrm>
        </p:grpSpPr>
        <p:sp>
          <p:nvSpPr>
            <p:cNvPr id="6162" name="Text Box 37"/>
            <p:cNvSpPr txBox="1">
              <a:spLocks noChangeArrowheads="1"/>
            </p:cNvSpPr>
            <p:nvPr/>
          </p:nvSpPr>
          <p:spPr bwMode="gray">
            <a:xfrm>
              <a:off x="1200" y="1248"/>
              <a:ext cx="4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r>
                <a:rPr lang="en-US" altLang="en-US" sz="2400" b="1" dirty="0"/>
                <a:t> </a:t>
              </a:r>
              <a:r>
                <a:rPr lang="en-US" altLang="en-US" sz="2400" b="1" dirty="0" err="1"/>
                <a:t>Một</a:t>
              </a:r>
              <a:r>
                <a:rPr lang="en-US" altLang="en-US" sz="2400" b="1" dirty="0"/>
                <a:t> </a:t>
              </a:r>
              <a:r>
                <a:rPr lang="en-US" altLang="en-US" sz="2400" b="1" dirty="0" err="1"/>
                <a:t>số</a:t>
              </a:r>
              <a:r>
                <a:rPr lang="en-US" altLang="en-US" sz="2400" b="1" dirty="0"/>
                <a:t> </a:t>
              </a:r>
              <a:r>
                <a:rPr lang="en-US" altLang="en-US" sz="2400" b="1" dirty="0" err="1"/>
                <a:t>vấn</a:t>
              </a:r>
              <a:r>
                <a:rPr lang="en-US" altLang="en-US" sz="2400" b="1" dirty="0"/>
                <a:t> </a:t>
              </a:r>
              <a:r>
                <a:rPr lang="en-US" altLang="en-US" sz="2400" b="1" dirty="0" err="1"/>
                <a:t>đề</a:t>
              </a:r>
              <a:r>
                <a:rPr lang="en-US" altLang="en-US" sz="2400" b="1" dirty="0"/>
                <a:t> </a:t>
              </a:r>
              <a:r>
                <a:rPr lang="en-US" altLang="en-US" sz="2400" b="1" dirty="0" err="1"/>
                <a:t>lưu</a:t>
              </a:r>
              <a:r>
                <a:rPr lang="en-US" altLang="en-US" sz="2400" b="1" dirty="0"/>
                <a:t> ý</a:t>
              </a:r>
            </a:p>
          </p:txBody>
        </p:sp>
        <p:sp>
          <p:nvSpPr>
            <p:cNvPr id="6163" name="AutoShape 40"/>
            <p:cNvSpPr>
              <a:spLocks noChangeArrowheads="1"/>
            </p:cNvSpPr>
            <p:nvPr/>
          </p:nvSpPr>
          <p:spPr bwMode="gray">
            <a:xfrm>
              <a:off x="912" y="1200"/>
              <a:ext cx="4338" cy="433"/>
            </a:xfrm>
            <a:prstGeom prst="roundRect">
              <a:avLst>
                <a:gd name="adj" fmla="val 50000"/>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nvGrpSpPr>
            <p:cNvPr id="6164" name="Group 33"/>
            <p:cNvGrpSpPr>
              <a:grpSpLocks/>
            </p:cNvGrpSpPr>
            <p:nvPr/>
          </p:nvGrpSpPr>
          <p:grpSpPr bwMode="auto">
            <a:xfrm>
              <a:off x="576" y="1152"/>
              <a:ext cx="681" cy="481"/>
              <a:chOff x="720" y="960"/>
              <a:chExt cx="987" cy="795"/>
            </a:xfrm>
          </p:grpSpPr>
          <p:sp>
            <p:nvSpPr>
              <p:cNvPr id="6166" name="Oval 3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67" name="Oval 35"/>
              <p:cNvSpPr>
                <a:spLocks noChangeArrowheads="1"/>
              </p:cNvSpPr>
              <p:nvPr/>
            </p:nvSpPr>
            <p:spPr bwMode="gray">
              <a:xfrm rot="1758052">
                <a:off x="720" y="960"/>
                <a:ext cx="959" cy="769"/>
              </a:xfrm>
              <a:prstGeom prst="ellipse">
                <a:avLst/>
              </a:prstGeom>
              <a:gradFill rotWithShape="1">
                <a:gsLst>
                  <a:gs pos="0">
                    <a:schemeClr val="tx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sp>
            <p:nvSpPr>
              <p:cNvPr id="6168" name="Oval 3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eaLnBrk="1" hangingPunct="1">
                  <a:spcBef>
                    <a:spcPct val="0"/>
                  </a:spcBef>
                  <a:buClrTx/>
                  <a:buSzTx/>
                  <a:buFontTx/>
                  <a:buNone/>
                </a:pPr>
                <a:endParaRPr lang="en-US" altLang="en-US" sz="1800"/>
              </a:p>
            </p:txBody>
          </p:sp>
        </p:grpSp>
        <p:sp>
          <p:nvSpPr>
            <p:cNvPr id="6165" name="Text Box 46"/>
            <p:cNvSpPr txBox="1">
              <a:spLocks noChangeArrowheads="1"/>
            </p:cNvSpPr>
            <p:nvPr/>
          </p:nvSpPr>
          <p:spPr bwMode="gray">
            <a:xfrm>
              <a:off x="764" y="1200"/>
              <a:ext cx="3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lgn="ctr">
                <a:spcBef>
                  <a:spcPct val="0"/>
                </a:spcBef>
                <a:buClrTx/>
                <a:buSzTx/>
                <a:buFontTx/>
                <a:buNone/>
              </a:pPr>
              <a:r>
                <a:rPr lang="en-US" altLang="en-US" b="1"/>
                <a:t>4.</a:t>
              </a:r>
            </a:p>
          </p:txBody>
        </p:sp>
      </p:grpSp>
      <p:pic>
        <p:nvPicPr>
          <p:cNvPr id="6153" name="Picture 1028" descr="C:\Program Files\Common Files\Microsoft Shared\Clipart\cagcat50\bd06663_.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8238" y="5427663"/>
            <a:ext cx="1547812"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80000"/>
              <a:buFont typeface="Wingdings" pitchFamily="2" charset="2"/>
              <a:buChar char="l"/>
              <a:defRPr sz="3200">
                <a:solidFill>
                  <a:schemeClr val="tx1"/>
                </a:solidFill>
                <a:latin typeface="Arial" charset="0"/>
              </a:defRPr>
            </a:lvl1pPr>
            <a:lvl2pPr marL="742950" indent="-285750">
              <a:spcBef>
                <a:spcPct val="20000"/>
              </a:spcBef>
              <a:buClr>
                <a:schemeClr val="accent1"/>
              </a:buClr>
              <a:buSzPct val="70000"/>
              <a:buFont typeface="Wingdings" pitchFamily="2" charset="2"/>
              <a:buChar char="l"/>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l"/>
              <a:defRPr sz="2400">
                <a:solidFill>
                  <a:schemeClr val="tx1"/>
                </a:solidFill>
                <a:latin typeface="Arial" charset="0"/>
              </a:defRPr>
            </a:lvl3pPr>
            <a:lvl4pPr marL="1600200" indent="-228600">
              <a:spcBef>
                <a:spcPct val="20000"/>
              </a:spcBef>
              <a:buClr>
                <a:schemeClr val="hlink"/>
              </a:buClr>
              <a:buSzPct val="60000"/>
              <a:buFont typeface="Wingdings" pitchFamily="2" charset="2"/>
              <a:buChar char="l"/>
              <a:defRPr sz="2000">
                <a:solidFill>
                  <a:schemeClr val="tx1"/>
                </a:solidFill>
                <a:latin typeface="Arial" charset="0"/>
              </a:defRPr>
            </a:lvl4pPr>
            <a:lvl5pPr marL="2057400" indent="-228600">
              <a:spcBef>
                <a:spcPct val="20000"/>
              </a:spcBef>
              <a:buClr>
                <a:schemeClr val="bg2"/>
              </a:buClr>
              <a:buSzPct val="40000"/>
              <a:buFont typeface="Wingdings" pitchFamily="2" charset="2"/>
              <a:buChar char="l"/>
              <a:defRPr sz="2000">
                <a:solidFill>
                  <a:schemeClr val="tx1"/>
                </a:solidFill>
                <a:latin typeface="Arial" charset="0"/>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charset="0"/>
              </a:defRPr>
            </a:lvl9pPr>
          </a:lstStyle>
          <a:p>
            <a:pPr>
              <a:spcBef>
                <a:spcPct val="0"/>
              </a:spcBef>
              <a:buClrTx/>
              <a:buSzTx/>
              <a:buFontTx/>
              <a:buNone/>
            </a:pPr>
            <a:fld id="{C5003543-94F0-4128-A720-9BF69CC3CFA1}" type="slidenum">
              <a:rPr lang="en-US" altLang="en-US" sz="1200" smtClean="0">
                <a:latin typeface="Arial Black" pitchFamily="34" charset="0"/>
              </a:rPr>
              <a:pPr>
                <a:spcBef>
                  <a:spcPct val="0"/>
                </a:spcBef>
                <a:buClrTx/>
                <a:buSzTx/>
                <a:buFontTx/>
                <a:buNone/>
              </a:pPr>
              <a:t>74</a:t>
            </a:fld>
            <a:endParaRPr lang="en-US" altLang="en-US" sz="1200">
              <a:latin typeface="Arial Black" pitchFamily="34" charset="0"/>
            </a:endParaRPr>
          </a:p>
        </p:txBody>
      </p:sp>
    </p:spTree>
    <p:extLst>
      <p:ext uri="{BB962C8B-B14F-4D97-AF65-F5344CB8AC3E}">
        <p14:creationId xmlns:p14="http://schemas.microsoft.com/office/powerpoint/2010/main" val="16093842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 </a:t>
            </a:r>
            <a:r>
              <a:rPr lang="en-US" b="1" dirty="0">
                <a:solidFill>
                  <a:srgbClr val="FFFF00"/>
                </a:solidFill>
              </a:rPr>
              <a:t>Document Object Model </a:t>
            </a:r>
          </a:p>
        </p:txBody>
      </p:sp>
      <p:sp>
        <p:nvSpPr>
          <p:cNvPr id="3" name="Content Placeholder 2"/>
          <p:cNvSpPr>
            <a:spLocks noGrp="1"/>
          </p:cNvSpPr>
          <p:nvPr>
            <p:ph idx="1"/>
          </p:nvPr>
        </p:nvSpPr>
        <p:spPr>
          <a:xfrm>
            <a:off x="381000" y="1600200"/>
            <a:ext cx="8229600" cy="4419600"/>
          </a:xfrm>
        </p:spPr>
        <p:txBody>
          <a:bodyPr/>
          <a:lstStyle/>
          <a:p>
            <a:r>
              <a:rPr lang="vi-VN" dirty="0"/>
              <a:t>Một trang web bao gồm một tập các</a:t>
            </a:r>
            <a:r>
              <a:rPr lang="en-US" dirty="0"/>
              <a:t> </a:t>
            </a:r>
            <a:r>
              <a:rPr lang="vi-VN" dirty="0"/>
              <a:t>đối tượng được tổ chức theo cấu trúc</a:t>
            </a:r>
            <a:r>
              <a:rPr lang="en-US" dirty="0"/>
              <a:t> </a:t>
            </a:r>
            <a:r>
              <a:rPr lang="vi-VN" dirty="0">
                <a:solidFill>
                  <a:srgbClr val="FF0000"/>
                </a:solidFill>
              </a:rPr>
              <a:t>cây</a:t>
            </a:r>
            <a:r>
              <a:rPr lang="vi-VN" dirty="0"/>
              <a:t> có gốc là đối tượng window</a:t>
            </a:r>
            <a:endParaRPr lang="en-US" dirty="0"/>
          </a:p>
          <a:p>
            <a:pPr lvl="1"/>
            <a:r>
              <a:rPr lang="vi-VN" dirty="0"/>
              <a:t>Đối tượng </a:t>
            </a:r>
            <a:r>
              <a:rPr lang="vi-VN" dirty="0">
                <a:solidFill>
                  <a:srgbClr val="FF0000"/>
                </a:solidFill>
              </a:rPr>
              <a:t>window</a:t>
            </a:r>
            <a:r>
              <a:rPr lang="vi-VN" dirty="0"/>
              <a:t> đại diện cho cửa</a:t>
            </a:r>
            <a:r>
              <a:rPr lang="en-US" dirty="0"/>
              <a:t> </a:t>
            </a:r>
            <a:r>
              <a:rPr lang="vi-VN" dirty="0"/>
              <a:t>sổ/khung hiển thị trang web và được</a:t>
            </a:r>
            <a:r>
              <a:rPr lang="en-US" dirty="0"/>
              <a:t> </a:t>
            </a:r>
            <a:r>
              <a:rPr lang="vi-VN" dirty="0"/>
              <a:t>khai báo ngầm định. </a:t>
            </a:r>
            <a:endParaRPr lang="en-US" dirty="0"/>
          </a:p>
          <a:p>
            <a:pPr lvl="1"/>
            <a:r>
              <a:rPr lang="vi-VN" dirty="0"/>
              <a:t>Đối tượng</a:t>
            </a:r>
            <a:r>
              <a:rPr lang="en-US" dirty="0"/>
              <a:t> </a:t>
            </a:r>
            <a:r>
              <a:rPr lang="vi-VN" dirty="0">
                <a:solidFill>
                  <a:srgbClr val="FF0000"/>
                </a:solidFill>
              </a:rPr>
              <a:t>document </a:t>
            </a:r>
            <a:r>
              <a:rPr lang="vi-VN" dirty="0"/>
              <a:t>đại diện cho chính nội dung</a:t>
            </a:r>
            <a:r>
              <a:rPr lang="en-US" dirty="0"/>
              <a:t> </a:t>
            </a:r>
            <a:r>
              <a:rPr lang="vi-VN" dirty="0"/>
              <a:t>trang web là một thuộc tính của</a:t>
            </a:r>
            <a:br>
              <a:rPr lang="vi-VN" dirty="0"/>
            </a:br>
            <a:r>
              <a:rPr lang="vi-VN" dirty="0"/>
              <a:t>window. </a:t>
            </a:r>
            <a:br>
              <a:rPr lang="vi-VN" dirty="0"/>
            </a:b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75</a:t>
            </a:fld>
            <a:endParaRPr lang="en-US" altLang="en-US" dirty="0">
              <a:solidFill>
                <a:srgbClr val="000000"/>
              </a:solidFill>
            </a:endParaRPr>
          </a:p>
        </p:txBody>
      </p:sp>
    </p:spTree>
    <p:extLst>
      <p:ext uri="{BB962C8B-B14F-4D97-AF65-F5344CB8AC3E}">
        <p14:creationId xmlns:p14="http://schemas.microsoft.com/office/powerpoint/2010/main" val="1996756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 </a:t>
            </a:r>
            <a:r>
              <a:rPr lang="en-US" b="1" dirty="0" err="1">
                <a:solidFill>
                  <a:srgbClr val="FFFF00"/>
                </a:solidFill>
              </a:rPr>
              <a:t>Ví</a:t>
            </a:r>
            <a:r>
              <a:rPr lang="en-US" b="1" dirty="0">
                <a:solidFill>
                  <a:srgbClr val="FFFF00"/>
                </a:solidFill>
              </a:rPr>
              <a:t> </a:t>
            </a:r>
            <a:r>
              <a:rPr lang="en-US" b="1" dirty="0" err="1">
                <a:solidFill>
                  <a:srgbClr val="FFFF00"/>
                </a:solidFill>
              </a:rPr>
              <a:t>dụ</a:t>
            </a:r>
            <a:r>
              <a:rPr lang="en-US" b="1" dirty="0">
                <a:solidFill>
                  <a:srgbClr val="FFFF00"/>
                </a:solidFill>
              </a:rPr>
              <a:t> 1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76</a:t>
            </a:fld>
            <a:endParaRPr lang="en-US" altLang="en-US" dirty="0">
              <a:solidFill>
                <a:srgbClr val="000000"/>
              </a:solidFill>
            </a:endParaRPr>
          </a:p>
        </p:txBody>
      </p:sp>
      <p:pic>
        <p:nvPicPr>
          <p:cNvPr id="563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93637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32757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B18E-D2B9-43C2-B1E4-E589C32ECA5A}"/>
              </a:ext>
            </a:extLst>
          </p:cNvPr>
          <p:cNvSpPr>
            <a:spLocks noGrp="1"/>
          </p:cNvSpPr>
          <p:nvPr>
            <p:ph type="title"/>
          </p:nvPr>
        </p:nvSpPr>
        <p:spPr/>
        <p:txBody>
          <a:bodyPr/>
          <a:lstStyle/>
          <a:p>
            <a:r>
              <a:rPr lang="en-US" dirty="0"/>
              <a:t>DOM - </a:t>
            </a:r>
            <a:r>
              <a:rPr lang="en-US" b="1" dirty="0">
                <a:solidFill>
                  <a:srgbClr val="FFFF00"/>
                </a:solidFill>
              </a:rPr>
              <a:t>Document Object Model </a:t>
            </a:r>
            <a:endParaRPr lang="en-US" dirty="0"/>
          </a:p>
        </p:txBody>
      </p:sp>
      <p:sp>
        <p:nvSpPr>
          <p:cNvPr id="3" name="Content Placeholder 2">
            <a:extLst>
              <a:ext uri="{FF2B5EF4-FFF2-40B4-BE49-F238E27FC236}">
                <a16:creationId xmlns:a16="http://schemas.microsoft.com/office/drawing/2014/main" id="{F5A37262-F382-4A0F-A777-3C5397CE6C8B}"/>
              </a:ext>
            </a:extLst>
          </p:cNvPr>
          <p:cNvSpPr>
            <a:spLocks noGrp="1"/>
          </p:cNvSpPr>
          <p:nvPr>
            <p:ph idx="1"/>
          </p:nvPr>
        </p:nvSpPr>
        <p:spPr/>
        <p:txBody>
          <a:bodyPr/>
          <a:lstStyle/>
          <a:p>
            <a:r>
              <a:rPr lang="vi-VN" dirty="0"/>
              <a:t>DOM dùng để truy xuất và thao tác trên các tài liệu có cấu trúc dạng HTML hay XML bằng các ngôn ngữ lập trình thông dịch (scripting language) như Javascript, PHP, Python. </a:t>
            </a:r>
            <a:endParaRPr lang="en-US" dirty="0"/>
          </a:p>
        </p:txBody>
      </p:sp>
      <p:sp>
        <p:nvSpPr>
          <p:cNvPr id="4" name="Slide Number Placeholder 3">
            <a:extLst>
              <a:ext uri="{FF2B5EF4-FFF2-40B4-BE49-F238E27FC236}">
                <a16:creationId xmlns:a16="http://schemas.microsoft.com/office/drawing/2014/main" id="{D4E1DBAD-95B1-4614-86E0-F920B6DBECF7}"/>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77</a:t>
            </a:fld>
            <a:endParaRPr lang="en-US" altLang="en-US" dirty="0"/>
          </a:p>
        </p:txBody>
      </p:sp>
    </p:spTree>
    <p:extLst>
      <p:ext uri="{BB962C8B-B14F-4D97-AF65-F5344CB8AC3E}">
        <p14:creationId xmlns:p14="http://schemas.microsoft.com/office/powerpoint/2010/main" val="31687901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62D5-975F-40FD-A48D-E74ACA1804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27F222-0AEC-4B4C-8C3A-5D92C9A9B70D}"/>
              </a:ext>
            </a:extLst>
          </p:cNvPr>
          <p:cNvSpPr>
            <a:spLocks noGrp="1"/>
          </p:cNvSpPr>
          <p:nvPr>
            <p:ph idx="1"/>
          </p:nvPr>
        </p:nvSpPr>
        <p:spPr>
          <a:xfrm>
            <a:off x="401844" y="1447800"/>
            <a:ext cx="3276600" cy="5105400"/>
          </a:xfrm>
        </p:spPr>
        <p:txBody>
          <a:bodyPr/>
          <a:lstStyle/>
          <a:p>
            <a:r>
              <a:rPr lang="vi-VN" sz="1800" dirty="0"/>
              <a:t>Nút gốc: chính là tài liệu HTML, thường được biểu diễn bởi thẻ &lt;html&gt;</a:t>
            </a:r>
            <a:endParaRPr lang="en-US" sz="1800" dirty="0"/>
          </a:p>
          <a:p>
            <a:r>
              <a:rPr lang="en-US" sz="1800" dirty="0" err="1"/>
              <a:t>Nút</a:t>
            </a:r>
            <a:r>
              <a:rPr lang="en-US" sz="1800" dirty="0"/>
              <a:t> </a:t>
            </a:r>
            <a:r>
              <a:rPr lang="en-US" sz="1800" dirty="0" err="1"/>
              <a:t>phần</a:t>
            </a:r>
            <a:r>
              <a:rPr lang="en-US" sz="1800" dirty="0"/>
              <a:t> </a:t>
            </a:r>
            <a:r>
              <a:rPr lang="en-US" sz="1800" dirty="0" err="1"/>
              <a:t>tử</a:t>
            </a:r>
            <a:r>
              <a:rPr lang="en-US" sz="1800" dirty="0"/>
              <a:t>: </a:t>
            </a:r>
            <a:r>
              <a:rPr lang="en-US" sz="1800" dirty="0" err="1"/>
              <a:t>biểu</a:t>
            </a:r>
            <a:r>
              <a:rPr lang="en-US" sz="1800" dirty="0"/>
              <a:t> </a:t>
            </a:r>
            <a:r>
              <a:rPr lang="en-US" sz="1800" dirty="0" err="1"/>
              <a:t>diễn</a:t>
            </a:r>
            <a:r>
              <a:rPr lang="en-US" sz="1800" dirty="0"/>
              <a:t> </a:t>
            </a:r>
            <a:r>
              <a:rPr lang="en-US" sz="1800" dirty="0" err="1"/>
              <a:t>cho</a:t>
            </a:r>
            <a:r>
              <a:rPr lang="en-US" sz="1800" dirty="0"/>
              <a:t> 1 </a:t>
            </a:r>
            <a:r>
              <a:rPr lang="en-US" sz="1800" dirty="0" err="1"/>
              <a:t>phần</a:t>
            </a:r>
            <a:r>
              <a:rPr lang="en-US" sz="1800" dirty="0"/>
              <a:t> </a:t>
            </a:r>
            <a:r>
              <a:rPr lang="en-US" sz="1800" dirty="0" err="1"/>
              <a:t>tử</a:t>
            </a:r>
            <a:r>
              <a:rPr lang="en-US" sz="1800" dirty="0"/>
              <a:t> HTML.</a:t>
            </a:r>
          </a:p>
          <a:p>
            <a:r>
              <a:rPr lang="en-US" sz="1800" dirty="0" err="1"/>
              <a:t>Nút</a:t>
            </a:r>
            <a:r>
              <a:rPr lang="en-US" sz="1800" dirty="0"/>
              <a:t> </a:t>
            </a:r>
            <a:r>
              <a:rPr lang="en-US" sz="1800" dirty="0" err="1"/>
              <a:t>văn</a:t>
            </a:r>
            <a:r>
              <a:rPr lang="en-US" sz="1800" dirty="0"/>
              <a:t> </a:t>
            </a:r>
            <a:r>
              <a:rPr lang="en-US" sz="1800" dirty="0" err="1"/>
              <a:t>bản</a:t>
            </a:r>
            <a:r>
              <a:rPr lang="en-US" sz="1800" dirty="0"/>
              <a:t>: </a:t>
            </a:r>
            <a:r>
              <a:rPr lang="en-US" sz="1800" dirty="0" err="1"/>
              <a:t>mỗi</a:t>
            </a:r>
            <a:r>
              <a:rPr lang="en-US" sz="1800" dirty="0"/>
              <a:t> </a:t>
            </a:r>
            <a:r>
              <a:rPr lang="en-US" sz="1800" dirty="0" err="1"/>
              <a:t>đoạn</a:t>
            </a:r>
            <a:r>
              <a:rPr lang="en-US" sz="1800" dirty="0"/>
              <a:t> </a:t>
            </a:r>
            <a:r>
              <a:rPr lang="en-US" sz="1800" dirty="0" err="1"/>
              <a:t>kí</a:t>
            </a:r>
            <a:r>
              <a:rPr lang="en-US" sz="1800" dirty="0"/>
              <a:t> </a:t>
            </a:r>
            <a:r>
              <a:rPr lang="en-US" sz="1800" dirty="0" err="1"/>
              <a:t>tự</a:t>
            </a:r>
            <a:r>
              <a:rPr lang="en-US" sz="1800" dirty="0"/>
              <a:t> </a:t>
            </a:r>
            <a:r>
              <a:rPr lang="en-US" sz="1800" dirty="0" err="1"/>
              <a:t>trong</a:t>
            </a:r>
            <a:r>
              <a:rPr lang="en-US" sz="1800" dirty="0"/>
              <a:t> </a:t>
            </a:r>
            <a:r>
              <a:rPr lang="en-US" sz="1800" dirty="0" err="1"/>
              <a:t>tài</a:t>
            </a:r>
            <a:r>
              <a:rPr lang="en-US" sz="1800" dirty="0"/>
              <a:t> </a:t>
            </a:r>
            <a:r>
              <a:rPr lang="en-US" sz="1800" dirty="0" err="1"/>
              <a:t>liệu</a:t>
            </a:r>
            <a:r>
              <a:rPr lang="en-US" sz="1800" dirty="0"/>
              <a:t> HTML, </a:t>
            </a:r>
            <a:r>
              <a:rPr lang="en-US" sz="1800" dirty="0" err="1"/>
              <a:t>bên</a:t>
            </a:r>
            <a:r>
              <a:rPr lang="en-US" sz="1800" dirty="0"/>
              <a:t> </a:t>
            </a:r>
            <a:r>
              <a:rPr lang="en-US" sz="1800" dirty="0" err="1"/>
              <a:t>trong</a:t>
            </a:r>
            <a:r>
              <a:rPr lang="en-US" sz="1800" dirty="0"/>
              <a:t> 1 </a:t>
            </a:r>
            <a:r>
              <a:rPr lang="en-US" sz="1800" dirty="0" err="1"/>
              <a:t>thẻ</a:t>
            </a:r>
            <a:r>
              <a:rPr lang="en-US" sz="1800" dirty="0"/>
              <a:t> HTML </a:t>
            </a:r>
            <a:r>
              <a:rPr lang="en-US" sz="1800" dirty="0" err="1"/>
              <a:t>đều</a:t>
            </a:r>
            <a:r>
              <a:rPr lang="en-US" sz="1800" dirty="0"/>
              <a:t> </a:t>
            </a:r>
            <a:r>
              <a:rPr lang="en-US" sz="1800" dirty="0" err="1"/>
              <a:t>là</a:t>
            </a:r>
            <a:r>
              <a:rPr lang="en-US" sz="1800" dirty="0"/>
              <a:t> 1 </a:t>
            </a:r>
            <a:r>
              <a:rPr lang="en-US" sz="1800" dirty="0" err="1"/>
              <a:t>nút</a:t>
            </a:r>
            <a:r>
              <a:rPr lang="en-US" sz="1800" dirty="0"/>
              <a:t> </a:t>
            </a:r>
            <a:r>
              <a:rPr lang="en-US" sz="1800" dirty="0" err="1"/>
              <a:t>văn</a:t>
            </a:r>
            <a:r>
              <a:rPr lang="en-US" sz="1800" dirty="0"/>
              <a:t> </a:t>
            </a:r>
            <a:r>
              <a:rPr lang="en-US" sz="1800" dirty="0" err="1"/>
              <a:t>bản</a:t>
            </a:r>
            <a:r>
              <a:rPr lang="en-US" sz="1800" dirty="0"/>
              <a:t>. </a:t>
            </a:r>
            <a:r>
              <a:rPr lang="en-US" sz="1800" dirty="0" err="1"/>
              <a:t>Đó</a:t>
            </a:r>
            <a:r>
              <a:rPr lang="en-US" sz="1800" dirty="0"/>
              <a:t> </a:t>
            </a:r>
            <a:r>
              <a:rPr lang="en-US" sz="1800" dirty="0" err="1"/>
              <a:t>có</a:t>
            </a:r>
            <a:r>
              <a:rPr lang="en-US" sz="1800" dirty="0"/>
              <a:t> </a:t>
            </a:r>
            <a:r>
              <a:rPr lang="en-US" sz="1800" dirty="0" err="1"/>
              <a:t>thể</a:t>
            </a:r>
            <a:r>
              <a:rPr lang="en-US" sz="1800" dirty="0"/>
              <a:t> </a:t>
            </a:r>
            <a:r>
              <a:rPr lang="en-US" sz="1800" dirty="0" err="1"/>
              <a:t>là</a:t>
            </a:r>
            <a:r>
              <a:rPr lang="en-US" sz="1800" dirty="0"/>
              <a:t> </a:t>
            </a:r>
            <a:r>
              <a:rPr lang="en-US" sz="1800" dirty="0" err="1"/>
              <a:t>tên</a:t>
            </a:r>
            <a:r>
              <a:rPr lang="en-US" sz="1800" dirty="0"/>
              <a:t> </a:t>
            </a:r>
            <a:r>
              <a:rPr lang="en-US" sz="1800" dirty="0" err="1"/>
              <a:t>trang</a:t>
            </a:r>
            <a:r>
              <a:rPr lang="en-US" sz="1800" dirty="0"/>
              <a:t> web </a:t>
            </a:r>
            <a:r>
              <a:rPr lang="en-US" sz="1800" dirty="0" err="1"/>
              <a:t>trong</a:t>
            </a:r>
            <a:r>
              <a:rPr lang="en-US" sz="1800" dirty="0"/>
              <a:t> </a:t>
            </a:r>
            <a:r>
              <a:rPr lang="en-US" sz="1800" dirty="0" err="1"/>
              <a:t>thẻ</a:t>
            </a:r>
            <a:r>
              <a:rPr lang="en-US" sz="1800" dirty="0"/>
              <a:t> &lt;title&gt;, </a:t>
            </a:r>
            <a:r>
              <a:rPr lang="en-US" sz="1800" dirty="0" err="1"/>
              <a:t>tên</a:t>
            </a:r>
            <a:r>
              <a:rPr lang="en-US" sz="1800" dirty="0"/>
              <a:t> </a:t>
            </a:r>
            <a:r>
              <a:rPr lang="en-US" sz="1800" dirty="0" err="1"/>
              <a:t>đề</a:t>
            </a:r>
            <a:r>
              <a:rPr lang="en-US" sz="1800" dirty="0"/>
              <a:t> </a:t>
            </a:r>
            <a:r>
              <a:rPr lang="en-US" sz="1800" dirty="0" err="1"/>
              <a:t>mục</a:t>
            </a:r>
            <a:r>
              <a:rPr lang="en-US" sz="1800" dirty="0"/>
              <a:t> </a:t>
            </a:r>
            <a:r>
              <a:rPr lang="en-US" sz="1800" dirty="0" err="1"/>
              <a:t>trong</a:t>
            </a:r>
            <a:r>
              <a:rPr lang="en-US" sz="1800" dirty="0"/>
              <a:t> </a:t>
            </a:r>
            <a:r>
              <a:rPr lang="en-US" sz="1800" dirty="0" err="1"/>
              <a:t>thẻ</a:t>
            </a:r>
            <a:r>
              <a:rPr lang="en-US" sz="1800" dirty="0"/>
              <a:t> &lt;h1&gt;, hay </a:t>
            </a:r>
            <a:r>
              <a:rPr lang="en-US" sz="1800" dirty="0" err="1"/>
              <a:t>một</a:t>
            </a:r>
            <a:r>
              <a:rPr lang="en-US" sz="1800" dirty="0"/>
              <a:t> </a:t>
            </a:r>
            <a:r>
              <a:rPr lang="en-US" sz="1800" dirty="0" err="1"/>
              <a:t>đoạn</a:t>
            </a:r>
            <a:r>
              <a:rPr lang="en-US" sz="1800" dirty="0"/>
              <a:t> </a:t>
            </a:r>
            <a:r>
              <a:rPr lang="en-US" sz="1800" dirty="0" err="1"/>
              <a:t>văn</a:t>
            </a:r>
            <a:r>
              <a:rPr lang="en-US" sz="1800" dirty="0"/>
              <a:t> </a:t>
            </a:r>
            <a:r>
              <a:rPr lang="en-US" sz="1800" dirty="0" err="1"/>
              <a:t>trong</a:t>
            </a:r>
            <a:r>
              <a:rPr lang="en-US" sz="1800" dirty="0"/>
              <a:t> </a:t>
            </a:r>
            <a:r>
              <a:rPr lang="en-US" sz="1800" dirty="0" err="1"/>
              <a:t>thẻ</a:t>
            </a:r>
            <a:r>
              <a:rPr lang="en-US" sz="1800" dirty="0"/>
              <a:t> &lt;p&gt;.</a:t>
            </a:r>
          </a:p>
          <a:p>
            <a:r>
              <a:rPr lang="en-US" sz="1800" dirty="0" err="1"/>
              <a:t>Ngoài</a:t>
            </a:r>
            <a:r>
              <a:rPr lang="en-US" sz="1800" dirty="0"/>
              <a:t> ra </a:t>
            </a:r>
            <a:r>
              <a:rPr lang="en-US" sz="1800" dirty="0" err="1"/>
              <a:t>còn</a:t>
            </a:r>
            <a:r>
              <a:rPr lang="en-US" sz="1800" dirty="0"/>
              <a:t> </a:t>
            </a:r>
            <a:r>
              <a:rPr lang="en-US" sz="1800" dirty="0" err="1"/>
              <a:t>có</a:t>
            </a:r>
            <a:r>
              <a:rPr lang="en-US" sz="1800" dirty="0"/>
              <a:t> </a:t>
            </a:r>
            <a:r>
              <a:rPr lang="en-US" sz="1800" dirty="0" err="1"/>
              <a:t>nút</a:t>
            </a:r>
            <a:r>
              <a:rPr lang="en-US" sz="1800" dirty="0"/>
              <a:t> </a:t>
            </a:r>
            <a:r>
              <a:rPr lang="en-US" sz="1800" dirty="0" err="1"/>
              <a:t>thuộc</a:t>
            </a:r>
            <a:r>
              <a:rPr lang="en-US" sz="1800" dirty="0"/>
              <a:t> </a:t>
            </a:r>
            <a:r>
              <a:rPr lang="en-US" sz="1800" dirty="0" err="1"/>
              <a:t>tính</a:t>
            </a:r>
            <a:r>
              <a:rPr lang="en-US" sz="1800" dirty="0"/>
              <a:t> (attribute node) </a:t>
            </a:r>
            <a:r>
              <a:rPr lang="en-US" sz="1800" dirty="0" err="1"/>
              <a:t>và</a:t>
            </a:r>
            <a:r>
              <a:rPr lang="en-US" sz="1800" dirty="0"/>
              <a:t> </a:t>
            </a:r>
            <a:r>
              <a:rPr lang="en-US" sz="1800" dirty="0" err="1"/>
              <a:t>nút</a:t>
            </a:r>
            <a:r>
              <a:rPr lang="en-US" sz="1800" dirty="0"/>
              <a:t> </a:t>
            </a:r>
            <a:r>
              <a:rPr lang="en-US" sz="1800" dirty="0" err="1"/>
              <a:t>chú</a:t>
            </a:r>
            <a:r>
              <a:rPr lang="en-US" sz="1800" dirty="0"/>
              <a:t> </a:t>
            </a:r>
            <a:r>
              <a:rPr lang="en-US" sz="1800" dirty="0" err="1"/>
              <a:t>thích</a:t>
            </a:r>
            <a:r>
              <a:rPr lang="en-US" sz="1800" dirty="0"/>
              <a:t> (comment node).</a:t>
            </a:r>
          </a:p>
          <a:p>
            <a:endParaRPr lang="en-US" sz="1800" dirty="0"/>
          </a:p>
        </p:txBody>
      </p:sp>
      <p:sp>
        <p:nvSpPr>
          <p:cNvPr id="4" name="Slide Number Placeholder 3">
            <a:extLst>
              <a:ext uri="{FF2B5EF4-FFF2-40B4-BE49-F238E27FC236}">
                <a16:creationId xmlns:a16="http://schemas.microsoft.com/office/drawing/2014/main" id="{1EA74260-7DAB-44B8-97D5-75A3BA4BD229}"/>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78</a:t>
            </a:fld>
            <a:endParaRPr lang="en-US" altLang="en-US" dirty="0"/>
          </a:p>
        </p:txBody>
      </p:sp>
      <p:pic>
        <p:nvPicPr>
          <p:cNvPr id="5" name="Picture 2" descr="DOM - Xử lý các phần tử HTML trong Javascript">
            <a:extLst>
              <a:ext uri="{FF2B5EF4-FFF2-40B4-BE49-F238E27FC236}">
                <a16:creationId xmlns:a16="http://schemas.microsoft.com/office/drawing/2014/main" id="{4F7B3FCD-A3DF-4FBD-878E-F2773E122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444" y="1447800"/>
            <a:ext cx="5465555" cy="539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486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3BFFA-17DD-4796-BAF0-AD35BD1F1FD9}"/>
              </a:ext>
            </a:extLst>
          </p:cNvPr>
          <p:cNvSpPr>
            <a:spLocks noGrp="1"/>
          </p:cNvSpPr>
          <p:nvPr>
            <p:ph type="title"/>
          </p:nvPr>
        </p:nvSpPr>
        <p:spPr/>
        <p:txBody>
          <a:bodyPr/>
          <a:lstStyle/>
          <a:p>
            <a:r>
              <a:rPr lang="en-US" sz="4000" dirty="0" err="1"/>
              <a:t>Các</a:t>
            </a:r>
            <a:r>
              <a:rPr lang="en-US" sz="4000" dirty="0"/>
              <a:t> </a:t>
            </a:r>
            <a:r>
              <a:rPr lang="en-US" sz="4000" dirty="0" err="1"/>
              <a:t>thuộc</a:t>
            </a:r>
            <a:r>
              <a:rPr lang="en-US" sz="4000" dirty="0"/>
              <a:t> </a:t>
            </a:r>
            <a:r>
              <a:rPr lang="en-US" sz="4000" dirty="0" err="1"/>
              <a:t>tính</a:t>
            </a:r>
            <a:r>
              <a:rPr lang="en-US" sz="4000" dirty="0"/>
              <a:t> </a:t>
            </a:r>
            <a:r>
              <a:rPr lang="en-US" sz="4000" dirty="0" err="1"/>
              <a:t>của</a:t>
            </a:r>
            <a:r>
              <a:rPr lang="en-US" sz="4000" dirty="0"/>
              <a:t> </a:t>
            </a:r>
            <a:r>
              <a:rPr lang="en-US" sz="4000" dirty="0" err="1"/>
              <a:t>nút</a:t>
            </a:r>
            <a:r>
              <a:rPr lang="en-US" sz="4000" dirty="0"/>
              <a:t> </a:t>
            </a:r>
            <a:r>
              <a:rPr lang="en-US" sz="4000" dirty="0" err="1"/>
              <a:t>phần</a:t>
            </a:r>
            <a:r>
              <a:rPr lang="en-US" sz="4000" dirty="0"/>
              <a:t> </a:t>
            </a:r>
            <a:r>
              <a:rPr lang="en-US" sz="4000" dirty="0" err="1"/>
              <a:t>tử</a:t>
            </a:r>
            <a:r>
              <a:rPr lang="en-US" sz="4000" dirty="0"/>
              <a:t> element</a:t>
            </a:r>
          </a:p>
        </p:txBody>
      </p:sp>
      <p:sp>
        <p:nvSpPr>
          <p:cNvPr id="3" name="Content Placeholder 2">
            <a:extLst>
              <a:ext uri="{FF2B5EF4-FFF2-40B4-BE49-F238E27FC236}">
                <a16:creationId xmlns:a16="http://schemas.microsoft.com/office/drawing/2014/main" id="{602C13CA-6BEC-47C9-B832-E34FB5EADEA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02DB500-AFE5-42B5-B10F-34200217D922}"/>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79</a:t>
            </a:fld>
            <a:endParaRPr lang="en-US" altLang="en-US" dirty="0"/>
          </a:p>
        </p:txBody>
      </p:sp>
      <p:pic>
        <p:nvPicPr>
          <p:cNvPr id="6" name="Picture 5">
            <a:extLst>
              <a:ext uri="{FF2B5EF4-FFF2-40B4-BE49-F238E27FC236}">
                <a16:creationId xmlns:a16="http://schemas.microsoft.com/office/drawing/2014/main" id="{010808E4-D8ED-42D7-B099-9FA190E96953}"/>
              </a:ext>
            </a:extLst>
          </p:cNvPr>
          <p:cNvPicPr>
            <a:picLocks noChangeAspect="1"/>
          </p:cNvPicPr>
          <p:nvPr/>
        </p:nvPicPr>
        <p:blipFill>
          <a:blip r:embed="rId2"/>
          <a:stretch>
            <a:fillRect/>
          </a:stretch>
        </p:blipFill>
        <p:spPr>
          <a:xfrm>
            <a:off x="1624012" y="1466850"/>
            <a:ext cx="5895975" cy="5162550"/>
          </a:xfrm>
          <a:prstGeom prst="rect">
            <a:avLst/>
          </a:prstGeom>
        </p:spPr>
      </p:pic>
    </p:spTree>
    <p:extLst>
      <p:ext uri="{BB962C8B-B14F-4D97-AF65-F5344CB8AC3E}">
        <p14:creationId xmlns:p14="http://schemas.microsoft.com/office/powerpoint/2010/main" val="203522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948737" cy="914400"/>
          </a:xfrm>
        </p:spPr>
        <p:txBody>
          <a:bodyPr/>
          <a:lstStyle/>
          <a:p>
            <a:r>
              <a:rPr lang="en-US" sz="4000" dirty="0"/>
              <a:t>SS: </a:t>
            </a:r>
            <a:r>
              <a:rPr lang="en-US" sz="4000" dirty="0" err="1"/>
              <a:t>Bộ</a:t>
            </a:r>
            <a:r>
              <a:rPr lang="en-US" sz="4000" dirty="0"/>
              <a:t> </a:t>
            </a:r>
            <a:r>
              <a:rPr lang="en-US" sz="4000" dirty="0" err="1"/>
              <a:t>chọn</a:t>
            </a:r>
            <a:r>
              <a:rPr lang="en-US" sz="4000" dirty="0"/>
              <a:t> </a:t>
            </a:r>
            <a:r>
              <a:rPr lang="en-US" sz="4000" dirty="0" err="1"/>
              <a:t>theo</a:t>
            </a:r>
            <a:r>
              <a:rPr lang="en-US" sz="4000" dirty="0"/>
              <a:t> </a:t>
            </a:r>
            <a:r>
              <a:rPr lang="en-US" sz="4000" dirty="0" err="1"/>
              <a:t>kiểu</a:t>
            </a:r>
            <a:r>
              <a:rPr lang="en-US" sz="4000" dirty="0"/>
              <a:t> </a:t>
            </a:r>
            <a:r>
              <a:rPr lang="en-US" sz="4000" dirty="0" err="1"/>
              <a:t>phần</a:t>
            </a:r>
            <a:r>
              <a:rPr lang="en-US" sz="4000" dirty="0"/>
              <a:t> </a:t>
            </a:r>
            <a:r>
              <a:rPr lang="en-US" sz="4000" dirty="0" err="1"/>
              <a:t>tử</a:t>
            </a:r>
            <a:r>
              <a:rPr lang="en-US" sz="4000" dirty="0"/>
              <a:t> HTML </a:t>
            </a:r>
          </a:p>
        </p:txBody>
      </p:sp>
      <p:sp>
        <p:nvSpPr>
          <p:cNvPr id="3" name="Content Placeholder 2"/>
          <p:cNvSpPr>
            <a:spLocks noGrp="1"/>
          </p:cNvSpPr>
          <p:nvPr>
            <p:ph idx="1"/>
          </p:nvPr>
        </p:nvSpPr>
        <p:spPr/>
        <p:txBody>
          <a:bodyPr/>
          <a:lstStyle/>
          <a:p>
            <a:r>
              <a:rPr lang="en-US" dirty="0" err="1"/>
              <a:t>Ví</a:t>
            </a:r>
            <a:r>
              <a:rPr lang="en-US" dirty="0"/>
              <a:t> </a:t>
            </a:r>
            <a:r>
              <a:rPr lang="en-US" dirty="0" err="1"/>
              <a:t>dụ</a:t>
            </a:r>
            <a:r>
              <a:rPr lang="en-US" dirty="0"/>
              <a:t>:</a:t>
            </a:r>
            <a:br>
              <a:rPr lang="en-US" dirty="0"/>
            </a:br>
            <a:r>
              <a:rPr lang="en-US" dirty="0">
                <a:solidFill>
                  <a:srgbClr val="0070C0"/>
                </a:solidFill>
              </a:rPr>
              <a:t>&lt;style type=“text/</a:t>
            </a:r>
            <a:r>
              <a:rPr lang="en-US" dirty="0" err="1">
                <a:solidFill>
                  <a:srgbClr val="0070C0"/>
                </a:solidFill>
              </a:rPr>
              <a:t>css</a:t>
            </a:r>
            <a:r>
              <a:rPr lang="en-US" dirty="0">
                <a:solidFill>
                  <a:srgbClr val="0070C0"/>
                </a:solidFill>
              </a:rPr>
              <a:t>”&gt;</a:t>
            </a:r>
            <a:br>
              <a:rPr lang="en-US" dirty="0">
                <a:solidFill>
                  <a:srgbClr val="0070C0"/>
                </a:solidFill>
              </a:rPr>
            </a:br>
            <a:r>
              <a:rPr lang="en-US" dirty="0">
                <a:solidFill>
                  <a:srgbClr val="0070C0"/>
                </a:solidFill>
              </a:rPr>
              <a:t>   </a:t>
            </a:r>
            <a:r>
              <a:rPr lang="en-US" dirty="0">
                <a:solidFill>
                  <a:srgbClr val="FF0000"/>
                </a:solidFill>
              </a:rPr>
              <a:t>span</a:t>
            </a:r>
            <a:r>
              <a:rPr lang="en-US" dirty="0">
                <a:solidFill>
                  <a:srgbClr val="0070C0"/>
                </a:solidFill>
              </a:rPr>
              <a:t>{color: #ff0000;}</a:t>
            </a:r>
            <a:br>
              <a:rPr lang="en-US" dirty="0">
                <a:solidFill>
                  <a:srgbClr val="0070C0"/>
                </a:solidFill>
              </a:rPr>
            </a:br>
            <a:r>
              <a:rPr lang="en-US" dirty="0">
                <a:solidFill>
                  <a:srgbClr val="0070C0"/>
                </a:solidFill>
              </a:rPr>
              <a:t>&lt;/style&gt;</a:t>
            </a:r>
            <a:br>
              <a:rPr lang="en-US" dirty="0">
                <a:solidFill>
                  <a:srgbClr val="0070C0"/>
                </a:solidFill>
              </a:rPr>
            </a:br>
            <a:r>
              <a:rPr lang="en-US" dirty="0">
                <a:solidFill>
                  <a:srgbClr val="0070C0"/>
                </a:solidFill>
              </a:rPr>
              <a:t>&lt;</a:t>
            </a:r>
            <a:r>
              <a:rPr lang="en-US" dirty="0">
                <a:solidFill>
                  <a:srgbClr val="FF0000"/>
                </a:solidFill>
              </a:rPr>
              <a:t>span</a:t>
            </a:r>
            <a:r>
              <a:rPr lang="en-US" dirty="0">
                <a:solidFill>
                  <a:srgbClr val="0070C0"/>
                </a:solidFill>
              </a:rPr>
              <a:t>&gt;This is a styled text.&lt;/span&gt;</a:t>
            </a:r>
            <a:br>
              <a:rPr lang="en-US" dirty="0">
                <a:solidFill>
                  <a:srgbClr val="0070C0"/>
                </a:solidFill>
              </a:rPr>
            </a:br>
            <a:r>
              <a:rPr lang="en-US" dirty="0">
                <a:solidFill>
                  <a:srgbClr val="0070C0"/>
                </a:solidFill>
              </a:rPr>
              <a:t>&lt;p&gt;This is a normal text.&lt;/p&gt;</a:t>
            </a:r>
            <a:br>
              <a:rPr lang="en-US" dirty="0">
                <a:solidFill>
                  <a:srgbClr val="0070C0"/>
                </a:solidFill>
              </a:rPr>
            </a:br>
            <a:r>
              <a:rPr lang="en-US" dirty="0">
                <a:solidFill>
                  <a:srgbClr val="0070C0"/>
                </a:solidFill>
              </a:rPr>
              <a:t>This is another normal text. </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8</a:t>
            </a:fld>
            <a:endParaRPr lang="en-US" altLang="en-US" dirty="0"/>
          </a:p>
        </p:txBody>
      </p:sp>
    </p:spTree>
    <p:extLst>
      <p:ext uri="{BB962C8B-B14F-4D97-AF65-F5344CB8AC3E}">
        <p14:creationId xmlns:p14="http://schemas.microsoft.com/office/powerpoint/2010/main" val="1331181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D0804-FE15-4681-8523-C6C70139CCA2}"/>
              </a:ext>
            </a:extLst>
          </p:cNvPr>
          <p:cNvSpPr>
            <a:spLocks noGrp="1"/>
          </p:cNvSpPr>
          <p:nvPr>
            <p:ph type="title"/>
          </p:nvPr>
        </p:nvSpPr>
        <p:spPr/>
        <p:txBody>
          <a:bodyPr/>
          <a:lstStyle/>
          <a:p>
            <a:r>
              <a:rPr lang="vi-VN" dirty="0"/>
              <a:t>Các phương thức xử lý các nút phần tử</a:t>
            </a:r>
            <a:endParaRPr lang="en-US" dirty="0"/>
          </a:p>
        </p:txBody>
      </p:sp>
      <p:sp>
        <p:nvSpPr>
          <p:cNvPr id="3" name="Content Placeholder 2">
            <a:extLst>
              <a:ext uri="{FF2B5EF4-FFF2-40B4-BE49-F238E27FC236}">
                <a16:creationId xmlns:a16="http://schemas.microsoft.com/office/drawing/2014/main" id="{377D1DDC-B482-4997-9DC4-7051E1DA3B3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1542001-63AC-48B7-AE30-2007963AABEB}"/>
              </a:ext>
            </a:extLst>
          </p:cNvPr>
          <p:cNvSpPr>
            <a:spLocks noGrp="1"/>
          </p:cNvSpPr>
          <p:nvPr>
            <p:ph type="sldNum" sz="quarter" idx="12"/>
          </p:nvPr>
        </p:nvSpPr>
        <p:spPr/>
        <p:txBody>
          <a:bodyPr/>
          <a:lstStyle/>
          <a:p>
            <a:pPr algn="l">
              <a:defRPr/>
            </a:pPr>
            <a:fld id="{9E33122B-1A00-40F9-9DB2-0145749B05D4}" type="slidenum">
              <a:rPr lang="en-US" altLang="en-US" smtClean="0"/>
              <a:pPr algn="l">
                <a:defRPr/>
              </a:pPr>
              <a:t>80</a:t>
            </a:fld>
            <a:endParaRPr lang="en-US" altLang="en-US" dirty="0"/>
          </a:p>
        </p:txBody>
      </p:sp>
      <p:pic>
        <p:nvPicPr>
          <p:cNvPr id="6" name="Picture 5">
            <a:extLst>
              <a:ext uri="{FF2B5EF4-FFF2-40B4-BE49-F238E27FC236}">
                <a16:creationId xmlns:a16="http://schemas.microsoft.com/office/drawing/2014/main" id="{3DF7BB82-837B-4011-9A35-EB1CF33D978C}"/>
              </a:ext>
            </a:extLst>
          </p:cNvPr>
          <p:cNvPicPr>
            <a:picLocks noChangeAspect="1"/>
          </p:cNvPicPr>
          <p:nvPr/>
        </p:nvPicPr>
        <p:blipFill>
          <a:blip r:embed="rId2"/>
          <a:stretch>
            <a:fillRect/>
          </a:stretch>
        </p:blipFill>
        <p:spPr>
          <a:xfrm>
            <a:off x="1447800" y="1447800"/>
            <a:ext cx="6549323" cy="5312229"/>
          </a:xfrm>
          <a:prstGeom prst="rect">
            <a:avLst/>
          </a:prstGeom>
        </p:spPr>
      </p:pic>
    </p:spTree>
    <p:extLst>
      <p:ext uri="{BB962C8B-B14F-4D97-AF65-F5344CB8AC3E}">
        <p14:creationId xmlns:p14="http://schemas.microsoft.com/office/powerpoint/2010/main" val="742615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DOM</a:t>
            </a:r>
          </a:p>
        </p:txBody>
      </p:sp>
      <p:sp>
        <p:nvSpPr>
          <p:cNvPr id="3" name="Content Placeholder 2"/>
          <p:cNvSpPr>
            <a:spLocks noGrp="1"/>
          </p:cNvSpPr>
          <p:nvPr>
            <p:ph idx="1"/>
          </p:nvPr>
        </p:nvSpPr>
        <p:spPr>
          <a:xfrm>
            <a:off x="457200" y="1600200"/>
            <a:ext cx="8229600" cy="4419600"/>
          </a:xfrm>
        </p:spPr>
        <p:txBody>
          <a:bodyPr/>
          <a:lstStyle/>
          <a:p>
            <a:r>
              <a:rPr lang="vi-VN" dirty="0"/>
              <a:t>HTML được dùng để khai báo các đối</a:t>
            </a:r>
            <a:r>
              <a:rPr lang="en-US" dirty="0"/>
              <a:t> </a:t>
            </a:r>
            <a:r>
              <a:rPr lang="vi-VN" dirty="0"/>
              <a:t>tượng (thuộc các lớp dựng sẵn)</a:t>
            </a:r>
            <a:endParaRPr lang="en-US" dirty="0"/>
          </a:p>
          <a:p>
            <a:r>
              <a:rPr lang="vi-VN" dirty="0"/>
              <a:t>CSS được dùng để định nghĩa thuộc</a:t>
            </a:r>
            <a:r>
              <a:rPr lang="en-US" dirty="0"/>
              <a:t> </a:t>
            </a:r>
            <a:r>
              <a:rPr lang="vi-VN" dirty="0"/>
              <a:t>tính/kiểu hiển thị cho các đối tượng</a:t>
            </a:r>
            <a:r>
              <a:rPr lang="en-US" dirty="0"/>
              <a:t>.</a:t>
            </a:r>
          </a:p>
          <a:p>
            <a:r>
              <a:rPr lang="vi-VN" dirty="0"/>
              <a:t>javascript được dùng để quản lý</a:t>
            </a:r>
            <a:r>
              <a:rPr lang="en-US" dirty="0"/>
              <a:t> </a:t>
            </a:r>
            <a:r>
              <a:rPr lang="vi-VN" dirty="0"/>
              <a:t>(tạo, hủy bỏ, thay đổi thuộc tính,</a:t>
            </a:r>
            <a:r>
              <a:rPr lang="en-US" dirty="0"/>
              <a:t> </a:t>
            </a:r>
            <a:r>
              <a:rPr lang="vi-VN" dirty="0"/>
              <a:t>triệu gọi phương thức) các đối</a:t>
            </a:r>
            <a:r>
              <a:rPr lang="en-US" dirty="0"/>
              <a:t> </a:t>
            </a:r>
            <a:r>
              <a:rPr lang="vi-VN" dirty="0"/>
              <a:t>tượng, định nghĩa lớp mới. </a:t>
            </a:r>
            <a:br>
              <a:rPr lang="vi-VN" dirty="0"/>
            </a:b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81</a:t>
            </a:fld>
            <a:endParaRPr lang="en-US" altLang="en-US" dirty="0">
              <a:solidFill>
                <a:srgbClr val="000000"/>
              </a:solidFill>
            </a:endParaRPr>
          </a:p>
        </p:txBody>
      </p:sp>
    </p:spTree>
    <p:extLst>
      <p:ext uri="{BB962C8B-B14F-4D97-AF65-F5344CB8AC3E}">
        <p14:creationId xmlns:p14="http://schemas.microsoft.com/office/powerpoint/2010/main" val="2017624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 </a:t>
            </a:r>
            <a:r>
              <a:rPr lang="en-US" b="1" dirty="0" err="1">
                <a:solidFill>
                  <a:srgbClr val="FFFF00"/>
                </a:solidFill>
              </a:rPr>
              <a:t>Ví</a:t>
            </a:r>
            <a:r>
              <a:rPr lang="en-US" b="1" dirty="0">
                <a:solidFill>
                  <a:srgbClr val="FFFF00"/>
                </a:solidFill>
              </a:rPr>
              <a:t> </a:t>
            </a:r>
            <a:r>
              <a:rPr lang="en-US" b="1" dirty="0" err="1">
                <a:solidFill>
                  <a:srgbClr val="FFFF00"/>
                </a:solidFill>
              </a:rPr>
              <a:t>dụ</a:t>
            </a:r>
            <a:r>
              <a:rPr lang="en-US" b="1" dirty="0">
                <a:solidFill>
                  <a:srgbClr val="FFFF00"/>
                </a:solidFill>
              </a:rPr>
              <a:t> 2</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82</a:t>
            </a:fld>
            <a:endParaRPr lang="en-US" altLang="en-US" dirty="0">
              <a:solidFill>
                <a:srgbClr val="000000"/>
              </a:solidFill>
            </a:endParaRPr>
          </a:p>
        </p:txBody>
      </p:sp>
      <p:pic>
        <p:nvPicPr>
          <p:cNvPr id="573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409039"/>
            <a:ext cx="7467599" cy="470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0279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a:t>
            </a:r>
            <a:r>
              <a:rPr lang="en-US" b="1" dirty="0">
                <a:solidFill>
                  <a:srgbClr val="FFFF00"/>
                </a:solidFill>
              </a:rPr>
              <a:t> </a:t>
            </a:r>
            <a:r>
              <a:rPr lang="en-US" b="1" dirty="0" err="1">
                <a:solidFill>
                  <a:srgbClr val="FFFF00"/>
                </a:solidFill>
              </a:rPr>
              <a:t>Ví</a:t>
            </a:r>
            <a:r>
              <a:rPr lang="en-US" b="1" dirty="0">
                <a:solidFill>
                  <a:srgbClr val="FFFF00"/>
                </a:solidFill>
              </a:rPr>
              <a:t> </a:t>
            </a:r>
            <a:r>
              <a:rPr lang="en-US" b="1" dirty="0" err="1">
                <a:solidFill>
                  <a:srgbClr val="FFFF00"/>
                </a:solidFill>
              </a:rPr>
              <a:t>dụ</a:t>
            </a:r>
            <a:r>
              <a:rPr lang="en-US" b="1" dirty="0">
                <a:solidFill>
                  <a:srgbClr val="FFFF00"/>
                </a:solidFill>
              </a:rPr>
              <a:t> 3</a:t>
            </a: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83</a:t>
            </a:fld>
            <a:endParaRPr lang="en-US" altLang="en-US" dirty="0">
              <a:solidFill>
                <a:srgbClr val="000000"/>
              </a:solidFill>
            </a:endParaRPr>
          </a:p>
        </p:txBody>
      </p:sp>
      <p:pic>
        <p:nvPicPr>
          <p:cNvPr id="583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155093"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312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Thuộc tính</a:t>
            </a:r>
            <a:r>
              <a:rPr lang="en-US" b="1" dirty="0">
                <a:solidFill>
                  <a:srgbClr val="FFFF00"/>
                </a:solidFill>
              </a:rPr>
              <a:t>…</a:t>
            </a:r>
            <a:r>
              <a:rPr lang="vi-VN" b="1" dirty="0">
                <a:solidFill>
                  <a:srgbClr val="FFFF00"/>
                </a:solidFill>
              </a:rPr>
              <a:t> </a:t>
            </a:r>
            <a:endParaRPr lang="en-US"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84</a:t>
            </a:fld>
            <a:endParaRPr lang="en-US" altLang="en-US" dirty="0">
              <a:solidFill>
                <a:srgbClr val="000000"/>
              </a:solidFill>
            </a:endParaRPr>
          </a:p>
        </p:txBody>
      </p:sp>
      <p:pic>
        <p:nvPicPr>
          <p:cNvPr id="593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484" y="1600200"/>
            <a:ext cx="8189696"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1474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Thuộc tính</a:t>
            </a:r>
            <a:r>
              <a:rPr lang="en-US" b="1" dirty="0">
                <a:solidFill>
                  <a:srgbClr val="FFFF00"/>
                </a:solidFill>
              </a:rPr>
              <a:t>…</a:t>
            </a:r>
            <a:r>
              <a:rPr lang="vi-VN" b="1" dirty="0">
                <a:solidFill>
                  <a:srgbClr val="FFFF00"/>
                </a:solidFill>
              </a:rPr>
              <a:t>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85</a:t>
            </a:fld>
            <a:endParaRPr lang="en-US" altLang="en-US" dirty="0">
              <a:solidFill>
                <a:srgbClr val="000000"/>
              </a:solidFill>
            </a:endParaRPr>
          </a:p>
        </p:txBody>
      </p:sp>
      <p:pic>
        <p:nvPicPr>
          <p:cNvPr id="624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360512"/>
            <a:ext cx="7648782" cy="5345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0116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Thuộc tính </a:t>
            </a:r>
            <a:r>
              <a:rPr lang="en-US" b="1" dirty="0">
                <a:solidFill>
                  <a:srgbClr val="FFFF00"/>
                </a:solidFill>
              </a:rPr>
              <a:t>…</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86</a:t>
            </a:fld>
            <a:endParaRPr lang="en-US" altLang="en-US" dirty="0">
              <a:solidFill>
                <a:srgbClr val="000000"/>
              </a:solidFill>
            </a:endParaRPr>
          </a:p>
        </p:txBody>
      </p:sp>
      <p:pic>
        <p:nvPicPr>
          <p:cNvPr id="634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448058"/>
            <a:ext cx="8357914" cy="518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5291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Thuộc tính</a:t>
            </a:r>
            <a:r>
              <a:rPr lang="en-US" b="1" dirty="0">
                <a:solidFill>
                  <a:srgbClr val="FFFF00"/>
                </a:solidFill>
              </a:rPr>
              <a:t>…</a:t>
            </a:r>
            <a:r>
              <a:rPr lang="vi-VN" b="1" dirty="0">
                <a:solidFill>
                  <a:srgbClr val="FFFF00"/>
                </a:solidFill>
              </a:rPr>
              <a:t>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87</a:t>
            </a:fld>
            <a:endParaRPr lang="en-US" altLang="en-US" dirty="0">
              <a:solidFill>
                <a:srgbClr val="000000"/>
              </a:solidFill>
            </a:endParaRPr>
          </a:p>
        </p:txBody>
      </p:sp>
      <p:pic>
        <p:nvPicPr>
          <p:cNvPr id="645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488517"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432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Thuộc tính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88</a:t>
            </a:fld>
            <a:endParaRPr lang="en-US" altLang="en-US" dirty="0">
              <a:solidFill>
                <a:srgbClr val="000000"/>
              </a:solidFill>
            </a:endParaRPr>
          </a:p>
        </p:txBody>
      </p:sp>
      <p:pic>
        <p:nvPicPr>
          <p:cNvPr id="655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8624" y="1752600"/>
            <a:ext cx="7995886"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18256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Thuộc tính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89</a:t>
            </a:fld>
            <a:endParaRPr lang="en-US" altLang="en-US" dirty="0">
              <a:solidFill>
                <a:srgbClr val="000000"/>
              </a:solidFill>
            </a:endParaRPr>
          </a:p>
        </p:txBody>
      </p:sp>
      <p:pic>
        <p:nvPicPr>
          <p:cNvPr id="665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1" y="1417061"/>
            <a:ext cx="8038902" cy="525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1102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SS: Bộ chọn theo định danh </a:t>
            </a:r>
            <a:endParaRPr lang="en-US" dirty="0"/>
          </a:p>
        </p:txBody>
      </p:sp>
      <p:sp>
        <p:nvSpPr>
          <p:cNvPr id="3" name="Content Placeholder 2"/>
          <p:cNvSpPr>
            <a:spLocks noGrp="1"/>
          </p:cNvSpPr>
          <p:nvPr>
            <p:ph idx="1"/>
          </p:nvPr>
        </p:nvSpPr>
        <p:spPr>
          <a:xfrm>
            <a:off x="304800" y="1371600"/>
            <a:ext cx="8686800" cy="4419600"/>
          </a:xfrm>
        </p:spPr>
        <p:txBody>
          <a:bodyPr/>
          <a:lstStyle/>
          <a:p>
            <a:r>
              <a:rPr lang="vi-VN" dirty="0"/>
              <a:t>Chọn đối tượng tài liệu có</a:t>
            </a:r>
            <a:r>
              <a:rPr lang="en-US" dirty="0"/>
              <a:t> </a:t>
            </a:r>
            <a:r>
              <a:rPr lang="vi-VN" dirty="0"/>
              <a:t>id=“tenBochon”</a:t>
            </a:r>
            <a:endParaRPr lang="en-US" dirty="0"/>
          </a:p>
          <a:p>
            <a:r>
              <a:rPr lang="vi-VN" dirty="0"/>
              <a:t>Ví dụ:</a:t>
            </a:r>
            <a:br>
              <a:rPr lang="vi-VN" dirty="0"/>
            </a:br>
            <a:r>
              <a:rPr lang="vi-VN" sz="3000" dirty="0">
                <a:solidFill>
                  <a:srgbClr val="0070C0"/>
                </a:solidFill>
              </a:rPr>
              <a:t>&lt;style type=“text/css”&gt;</a:t>
            </a:r>
            <a:br>
              <a:rPr lang="vi-VN" sz="3000" dirty="0">
                <a:solidFill>
                  <a:srgbClr val="0070C0"/>
                </a:solidFill>
              </a:rPr>
            </a:br>
            <a:r>
              <a:rPr lang="en-US" sz="3000" dirty="0">
                <a:solidFill>
                  <a:srgbClr val="FF0000"/>
                </a:solidFill>
              </a:rPr>
              <a:t>   </a:t>
            </a:r>
            <a:r>
              <a:rPr lang="vi-VN" sz="3000" dirty="0">
                <a:solidFill>
                  <a:srgbClr val="FF0000"/>
                </a:solidFill>
              </a:rPr>
              <a:t>#note1{color: #ff0000;}</a:t>
            </a:r>
            <a:br>
              <a:rPr lang="vi-VN" sz="3000" dirty="0">
                <a:solidFill>
                  <a:srgbClr val="FF0000"/>
                </a:solidFill>
              </a:rPr>
            </a:br>
            <a:r>
              <a:rPr lang="vi-VN" sz="3000" dirty="0">
                <a:solidFill>
                  <a:srgbClr val="0070C0"/>
                </a:solidFill>
              </a:rPr>
              <a:t>&lt;/style&gt;</a:t>
            </a:r>
            <a:br>
              <a:rPr lang="vi-VN" sz="3000" dirty="0">
                <a:solidFill>
                  <a:srgbClr val="0070C0"/>
                </a:solidFill>
              </a:rPr>
            </a:br>
            <a:r>
              <a:rPr lang="vi-VN" sz="3000" dirty="0">
                <a:solidFill>
                  <a:srgbClr val="0070C0"/>
                </a:solidFill>
              </a:rPr>
              <a:t>&lt;span </a:t>
            </a:r>
            <a:r>
              <a:rPr lang="vi-VN" sz="3000" dirty="0">
                <a:solidFill>
                  <a:srgbClr val="FF0000"/>
                </a:solidFill>
              </a:rPr>
              <a:t>id=“note1”</a:t>
            </a:r>
            <a:r>
              <a:rPr lang="vi-VN" sz="3000" dirty="0">
                <a:solidFill>
                  <a:srgbClr val="0070C0"/>
                </a:solidFill>
              </a:rPr>
              <a:t>&gt;This is a styled text.&lt;/span&gt;</a:t>
            </a:r>
            <a:br>
              <a:rPr lang="vi-VN" sz="3000" dirty="0">
                <a:solidFill>
                  <a:srgbClr val="0070C0"/>
                </a:solidFill>
              </a:rPr>
            </a:br>
            <a:r>
              <a:rPr lang="vi-VN" sz="3000" dirty="0">
                <a:solidFill>
                  <a:srgbClr val="0070C0"/>
                </a:solidFill>
              </a:rPr>
              <a:t>&lt;span id=“note2”&gt;This is a normal text.&lt;/span&gt;</a:t>
            </a:r>
            <a:br>
              <a:rPr lang="vi-VN" sz="3000" dirty="0">
                <a:solidFill>
                  <a:srgbClr val="0070C0"/>
                </a:solidFill>
              </a:rPr>
            </a:br>
            <a:r>
              <a:rPr lang="vi-VN" sz="3000" dirty="0">
                <a:solidFill>
                  <a:srgbClr val="0070C0"/>
                </a:solidFill>
              </a:rPr>
              <a:t>&lt;span&gt;This is another normal text.&lt;/span&gt; </a:t>
            </a:r>
            <a:br>
              <a:rPr lang="vi-VN" sz="3000" dirty="0"/>
            </a:br>
            <a:endParaRPr lang="en-US" sz="3000"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pPr>
                <a:defRPr/>
              </a:pPr>
              <a:t>9</a:t>
            </a:fld>
            <a:endParaRPr lang="en-US" altLang="en-US" dirty="0"/>
          </a:p>
        </p:txBody>
      </p:sp>
    </p:spTree>
    <p:extLst>
      <p:ext uri="{BB962C8B-B14F-4D97-AF65-F5344CB8AC3E}">
        <p14:creationId xmlns:p14="http://schemas.microsoft.com/office/powerpoint/2010/main" val="4013057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Thuộc tính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90</a:t>
            </a:fld>
            <a:endParaRPr lang="en-US" altLang="en-US" dirty="0">
              <a:solidFill>
                <a:srgbClr val="000000"/>
              </a:solidFill>
            </a:endParaRPr>
          </a:p>
        </p:txBody>
      </p:sp>
      <p:pic>
        <p:nvPicPr>
          <p:cNvPr id="675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1208" y="1447800"/>
            <a:ext cx="7793944"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73985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Thuộc tính </a:t>
            </a:r>
            <a:endParaRPr lang="en-US" b="1" dirty="0">
              <a:solidFill>
                <a:srgbClr val="FFFF00"/>
              </a:solidFill>
            </a:endParaRPr>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91</a:t>
            </a:fld>
            <a:endParaRPr lang="en-US" altLang="en-US" dirty="0">
              <a:solidFill>
                <a:srgbClr val="000000"/>
              </a:solidFill>
            </a:endParaRPr>
          </a:p>
        </p:txBody>
      </p:sp>
      <p:pic>
        <p:nvPicPr>
          <p:cNvPr id="686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86000"/>
            <a:ext cx="8153400" cy="2465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12685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92</a:t>
            </a:fld>
            <a:endParaRPr lang="en-US" altLang="en-US" dirty="0">
              <a:solidFill>
                <a:srgbClr val="000000"/>
              </a:solidFill>
            </a:endParaRPr>
          </a:p>
        </p:txBody>
      </p:sp>
      <p:pic>
        <p:nvPicPr>
          <p:cNvPr id="6963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422743"/>
            <a:ext cx="8189001" cy="5054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41870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93</a:t>
            </a:fld>
            <a:endParaRPr lang="en-US" altLang="en-US" dirty="0">
              <a:solidFill>
                <a:srgbClr val="000000"/>
              </a:solidFill>
            </a:endParaRPr>
          </a:p>
        </p:txBody>
      </p:sp>
      <p:pic>
        <p:nvPicPr>
          <p:cNvPr id="706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7285" y="1371600"/>
            <a:ext cx="7681267"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6629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94</a:t>
            </a:fld>
            <a:endParaRPr lang="en-US" altLang="en-US" dirty="0">
              <a:solidFill>
                <a:srgbClr val="000000"/>
              </a:solidFill>
            </a:endParaRPr>
          </a:p>
        </p:txBody>
      </p:sp>
      <p:pic>
        <p:nvPicPr>
          <p:cNvPr id="716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7619" y="1828800"/>
            <a:ext cx="8088762"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87676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95</a:t>
            </a:fld>
            <a:endParaRPr lang="en-US" altLang="en-US" dirty="0">
              <a:solidFill>
                <a:srgbClr val="000000"/>
              </a:solidFill>
            </a:endParaRPr>
          </a:p>
        </p:txBody>
      </p:sp>
      <p:pic>
        <p:nvPicPr>
          <p:cNvPr id="727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425586"/>
            <a:ext cx="7984581" cy="4899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573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96</a:t>
            </a:fld>
            <a:endParaRPr lang="en-US" altLang="en-US" dirty="0">
              <a:solidFill>
                <a:srgbClr val="000000"/>
              </a:solidFill>
            </a:endParaRPr>
          </a:p>
        </p:txBody>
      </p:sp>
      <p:pic>
        <p:nvPicPr>
          <p:cNvPr id="737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9150" y="1371600"/>
            <a:ext cx="785753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19197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97</a:t>
            </a:fld>
            <a:endParaRPr lang="en-US" altLang="en-US" dirty="0">
              <a:solidFill>
                <a:srgbClr val="000000"/>
              </a:solidFill>
            </a:endParaRPr>
          </a:p>
        </p:txBody>
      </p:sp>
      <p:pic>
        <p:nvPicPr>
          <p:cNvPr id="747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38863"/>
            <a:ext cx="8195401" cy="2842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51050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98</a:t>
            </a:fld>
            <a:endParaRPr lang="en-US" altLang="en-US" dirty="0">
              <a:solidFill>
                <a:srgbClr val="000000"/>
              </a:solidFill>
            </a:endParaRPr>
          </a:p>
        </p:txBody>
      </p:sp>
      <p:pic>
        <p:nvPicPr>
          <p:cNvPr id="757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4311" y="1447800"/>
            <a:ext cx="7467982"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4235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Tất cả đối tượng: </a:t>
            </a:r>
            <a:r>
              <a:rPr lang="vi-VN" b="1" dirty="0">
                <a:solidFill>
                  <a:srgbClr val="FFFF00"/>
                </a:solidFill>
              </a:rPr>
              <a:t>Phương thức </a:t>
            </a:r>
            <a:endParaRPr lang="en-US" dirty="0"/>
          </a:p>
        </p:txBody>
      </p:sp>
      <p:sp>
        <p:nvSpPr>
          <p:cNvPr id="4" name="Slide Number Placeholder 3"/>
          <p:cNvSpPr>
            <a:spLocks noGrp="1"/>
          </p:cNvSpPr>
          <p:nvPr>
            <p:ph type="sldNum" sz="quarter" idx="12"/>
          </p:nvPr>
        </p:nvSpPr>
        <p:spPr/>
        <p:txBody>
          <a:bodyPr/>
          <a:lstStyle/>
          <a:p>
            <a:pPr>
              <a:defRPr/>
            </a:pPr>
            <a:fld id="{9E33122B-1A00-40F9-9DB2-0145749B05D4}" type="slidenum">
              <a:rPr lang="en-US" altLang="en-US" smtClean="0">
                <a:solidFill>
                  <a:srgbClr val="000000"/>
                </a:solidFill>
              </a:rPr>
              <a:pPr>
                <a:defRPr/>
              </a:pPr>
              <a:t>99</a:t>
            </a:fld>
            <a:endParaRPr lang="en-US" altLang="en-US" dirty="0">
              <a:solidFill>
                <a:srgbClr val="000000"/>
              </a:solidFill>
            </a:endParaRPr>
          </a:p>
        </p:txBody>
      </p:sp>
      <p:pic>
        <p:nvPicPr>
          <p:cNvPr id="768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6581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4674339"/>
      </p:ext>
    </p:extLst>
  </p:cSld>
  <p:clrMapOvr>
    <a:masterClrMapping/>
  </p:clrMapOvr>
</p:sld>
</file>

<file path=ppt/theme/theme1.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TM03457503[[fn=Quotable]]</Template>
  <TotalTime>7903</TotalTime>
  <Words>6040</Words>
  <Application>Microsoft Office PowerPoint</Application>
  <PresentationFormat>On-screen Show (4:3)</PresentationFormat>
  <Paragraphs>642</Paragraphs>
  <Slides>140</Slides>
  <Notes>18</Notes>
  <HiddenSlides>40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140</vt:i4>
      </vt:variant>
    </vt:vector>
  </HeadingPairs>
  <TitlesOfParts>
    <vt:vector size="148" baseType="lpstr">
      <vt:lpstr>Arial</vt:lpstr>
      <vt:lpstr>Arial Black</vt:lpstr>
      <vt:lpstr>Noto Serif</vt:lpstr>
      <vt:lpstr>Roboto</vt:lpstr>
      <vt:lpstr>RobotoBold</vt:lpstr>
      <vt:lpstr>Times New Roman</vt:lpstr>
      <vt:lpstr>Wingdings</vt:lpstr>
      <vt:lpstr>Radial</vt:lpstr>
      <vt:lpstr>CSS, JAVASCRIPT VÀ DOM</vt:lpstr>
      <vt:lpstr>NỘI DUNG</vt:lpstr>
      <vt:lpstr>Lý do sử dụng CSS </vt:lpstr>
      <vt:lpstr>Kết nối file CSS vào file HTML</vt:lpstr>
      <vt:lpstr>Cách viết một nội dung CSS</vt:lpstr>
      <vt:lpstr>Cách viết bộ chọn CSS</vt:lpstr>
      <vt:lpstr>SS: Bộ chọn theo kiểu phần tử HTML… </vt:lpstr>
      <vt:lpstr>SS: Bộ chọn theo kiểu phần tử HTML </vt:lpstr>
      <vt:lpstr>SS: Bộ chọn theo định danh </vt:lpstr>
      <vt:lpstr>SS: Bộ chọn theo lớp </vt:lpstr>
      <vt:lpstr>SS: Bộ chọn theo thuộc tính </vt:lpstr>
      <vt:lpstr>SS: Một số bộ chọn khác </vt:lpstr>
      <vt:lpstr>Bộ chọn giả </vt:lpstr>
      <vt:lpstr>Phần tử giả </vt:lpstr>
      <vt:lpstr>Bộ chọn lồng nhau </vt:lpstr>
      <vt:lpstr>Nhóm các bộ chọn </vt:lpstr>
      <vt:lpstr>Chú thích </vt:lpstr>
      <vt:lpstr>Khai báo CSS trong </vt:lpstr>
      <vt:lpstr>Khai báo CSS ngoài… </vt:lpstr>
      <vt:lpstr>Tạo CSS ngoài: style.css… </vt:lpstr>
      <vt:lpstr>Bao hàm CSS ngoài </vt:lpstr>
      <vt:lpstr>Nối các bảng định dạng </vt:lpstr>
      <vt:lpstr>Hiển thị đối tượng tài liệu – Box model </vt:lpstr>
      <vt:lpstr>Hiển thị đối tượng tài liệu – Box model - Vùng hiển thị nội dung </vt:lpstr>
      <vt:lpstr>Hiển thị đối tượng tài liệu – Box model - Vùng đệm </vt:lpstr>
      <vt:lpstr>Hiển thị đối tượng tài liệu – Box model - Viền </vt:lpstr>
      <vt:lpstr>Hiển thị đối tượng tài liệu: Box model - Lề </vt:lpstr>
      <vt:lpstr>Hiển thị đối tượng tài liệu: Tính chất </vt:lpstr>
      <vt:lpstr>Vị trí hiển thị đối tượng </vt:lpstr>
      <vt:lpstr>Vị trí hiển thị đối tượng </vt:lpstr>
      <vt:lpstr>Vị trí hiển thị đối tượng </vt:lpstr>
      <vt:lpstr>Vị trí hiển thị đối tượng </vt:lpstr>
      <vt:lpstr>Vị trí hiển thị đối tượng bên trong </vt:lpstr>
      <vt:lpstr>Vị trí hiển thị đối tượng: Đặt trôi </vt:lpstr>
      <vt:lpstr>Giá trị màu </vt:lpstr>
      <vt:lpstr>Định dạng nền </vt:lpstr>
      <vt:lpstr>Định dạng văn bản </vt:lpstr>
      <vt:lpstr>Định dạng font chữ </vt:lpstr>
      <vt:lpstr>Định dạng danh sách </vt:lpstr>
      <vt:lpstr>Định dạng bảng </vt:lpstr>
      <vt:lpstr>Hiển thị một tấm ảnh </vt:lpstr>
      <vt:lpstr>Ví dụ: Dàn trang </vt:lpstr>
      <vt:lpstr>Ví dụ: Dàn trang sử dụng div </vt:lpstr>
      <vt:lpstr>Ví dụ: Dàn trang sử dụng div </vt:lpstr>
      <vt:lpstr>Ví dụ: Dàn trang sử dụng table </vt:lpstr>
      <vt:lpstr>Ví dụ: Dàn trang sử dụng table </vt:lpstr>
      <vt:lpstr>Ví dụ: Thực đơn </vt:lpstr>
      <vt:lpstr>NỘI DUNG</vt:lpstr>
      <vt:lpstr>JavaScript</vt:lpstr>
      <vt:lpstr>Tại sao sử dụng JavaScript? </vt:lpstr>
      <vt:lpstr>JavaScript </vt:lpstr>
      <vt:lpstr>Cách sử dụng JavaScript</vt:lpstr>
      <vt:lpstr>Cách 1: Viết mã lệnh JavaScript trực tiếp vào trang web</vt:lpstr>
      <vt:lpstr>Cách 2: Viết mã lệnh JavaScript vào tập tin JavaScript</vt:lpstr>
      <vt:lpstr>Cách 2: Viết mã lệnh JavaScript vào tập tin JavaScript</vt:lpstr>
      <vt:lpstr>Cách hiển thị dữ liệu ra màn hình trong JavaScript</vt:lpstr>
      <vt:lpstr>Cách hiển thị dữ liệu ra màn hình trong JavaScript</vt:lpstr>
      <vt:lpstr>Chương trình JavaScript</vt:lpstr>
      <vt:lpstr>JavaScript: Khai báo, sử dụng biến </vt:lpstr>
      <vt:lpstr>JavaScript: Khai báo, sử dụng biến </vt:lpstr>
      <vt:lpstr>JavaScript: Khai báo, sử dụng hàm</vt:lpstr>
      <vt:lpstr>Javascript: Đối tượng </vt:lpstr>
      <vt:lpstr>Khai báo đối tượng… </vt:lpstr>
      <vt:lpstr>Khai báo đối tượng </vt:lpstr>
      <vt:lpstr>Thêm phương thức </vt:lpstr>
      <vt:lpstr>Mảng </vt:lpstr>
      <vt:lpstr>Số </vt:lpstr>
      <vt:lpstr>Math </vt:lpstr>
      <vt:lpstr>Xâu </vt:lpstr>
      <vt:lpstr>Xâu </vt:lpstr>
      <vt:lpstr>Xâu </vt:lpstr>
      <vt:lpstr>Xâu </vt:lpstr>
      <vt:lpstr>Chú thích </vt:lpstr>
      <vt:lpstr>NỘI DUNG</vt:lpstr>
      <vt:lpstr>DOM - Document Object Model </vt:lpstr>
      <vt:lpstr>DOM – Ví dụ 1 </vt:lpstr>
      <vt:lpstr>DOM - Document Object Model </vt:lpstr>
      <vt:lpstr>PowerPoint Presentation</vt:lpstr>
      <vt:lpstr>Các thuộc tính của nút phần tử element</vt:lpstr>
      <vt:lpstr>Các phương thức xử lý các nút phần tử</vt:lpstr>
      <vt:lpstr>Giới thiệu về DOM</vt:lpstr>
      <vt:lpstr>DOM – Ví dụ 2</vt:lpstr>
      <vt:lpstr>DOM – Ví dụ 3</vt:lpstr>
      <vt:lpstr>Tất cả đối tượng: Thuộc tính… </vt:lpstr>
      <vt:lpstr>Tất cả đối tượng: Thuộc tính… </vt:lpstr>
      <vt:lpstr>Tất cả đối tượng: Thuộc tính …</vt:lpstr>
      <vt:lpstr>Tất cả đối tượng: Thuộc tính… </vt:lpstr>
      <vt:lpstr>Tất cả đối tượng: Thuộc tính </vt:lpstr>
      <vt:lpstr>Tất cả đối tượng: Thuộc tính </vt:lpstr>
      <vt:lpstr>Tất cả đối tượng: Thuộc tính </vt:lpstr>
      <vt:lpstr>Tất cả đối tượng: Thuộc tính </vt:lpstr>
      <vt:lpstr>Tất cả đối tượng: Phương thức </vt:lpstr>
      <vt:lpstr>Tất cả đối tượng: Phương thức </vt:lpstr>
      <vt:lpstr>Tất cả đối tượng: Phương thức </vt:lpstr>
      <vt:lpstr>Tất cả đối tượng: Phương thức </vt:lpstr>
      <vt:lpstr>Tất cả đối tượng: Phương thức </vt:lpstr>
      <vt:lpstr>Tất cả đối tượng: Phương thức </vt:lpstr>
      <vt:lpstr>Tất cả đối tượng: Phương thức </vt:lpstr>
      <vt:lpstr>Tất cả đối tượng: Phương thức </vt:lpstr>
      <vt:lpstr>Tất cả đối tượng: Phương thức </vt:lpstr>
      <vt:lpstr>Tất cả đối tượng: Phương thức </vt:lpstr>
      <vt:lpstr>Tất cả đối tượng: Phương thức </vt:lpstr>
      <vt:lpstr>Tất cả đối tượng: Phương thức </vt:lpstr>
      <vt:lpstr>Tất cả đối tượng: Phương thức </vt:lpstr>
      <vt:lpstr>Tất cả đối tượng: Con trỏ sự kiện </vt:lpstr>
      <vt:lpstr>Tất cả đối tượng: Con trỏ sự kiện </vt:lpstr>
      <vt:lpstr>Đối tượng window: Thuộc tính </vt:lpstr>
      <vt:lpstr>Đối tượng window: Thuộc tính </vt:lpstr>
      <vt:lpstr>Đối tượng window: Phương thức </vt:lpstr>
      <vt:lpstr>Đối tượng window: Phương thức </vt:lpstr>
      <vt:lpstr>Đối tượng window: Phương thức </vt:lpstr>
      <vt:lpstr>Đối tượng window: Phương thức </vt:lpstr>
      <vt:lpstr>Đối tượng window </vt:lpstr>
      <vt:lpstr>Đối tượng document: Thuộc tính </vt:lpstr>
      <vt:lpstr>Đối tượng document: Thuộc tính </vt:lpstr>
      <vt:lpstr>Đối tượng document: Phương thức </vt:lpstr>
      <vt:lpstr>Đối tượng document: Phương thức </vt:lpstr>
      <vt:lpstr>Đối tượng document: Phương thức </vt:lpstr>
      <vt:lpstr>Đối tượng document: Phương thức </vt:lpstr>
      <vt:lpstr>Đối tượng document: Phương thức </vt:lpstr>
      <vt:lpstr>Đối tượng document: Phương thức </vt:lpstr>
      <vt:lpstr>Đối tượng document: Phương thức </vt:lpstr>
      <vt:lpstr>Ví dụ: Hiển thị thông báo </vt:lpstr>
      <vt:lpstr>Ví dụ: Thông báo hỏi sự đồng ý </vt:lpstr>
      <vt:lpstr>Ví dụ: Truy cập điều khiển text </vt:lpstr>
      <vt:lpstr>Ví dụ: Truy cập bảng </vt:lpstr>
      <vt:lpstr>Ví dụ: Truy cập bảng </vt:lpstr>
      <vt:lpstr>Ví dụ: Mở cửa sổ mới </vt:lpstr>
      <vt:lpstr>Ví dụ: Mở cửa sổ mới – Nhập tham số </vt:lpstr>
      <vt:lpstr>Ví dụ: Mở cửa sổ con </vt:lpstr>
      <vt:lpstr>Ví dụ: Thay nội dung frame </vt:lpstr>
      <vt:lpstr>Ví dụ: Thay nội dung iframe </vt:lpstr>
      <vt:lpstr>Ví dụ: Truy cập điều khiển và hàm javascript trong frame và iframe </vt:lpstr>
      <vt:lpstr>Ví dụ: Nhận phím được bấm </vt:lpstr>
      <vt:lpstr>Ví dụ: Đặt điều khiển được chọn </vt:lpstr>
      <vt:lpstr>Ví dụ: In trên web </vt:lpstr>
      <vt:lpstr>NỘI DUNG</vt:lpstr>
      <vt:lpstr>Vấn đề của trình duyệt </vt:lpstr>
      <vt:lpstr>Mong muốn và giải pháp </vt:lpstr>
      <vt:lpstr>PowerPoint Presentation</vt:lpstr>
    </vt:vector>
  </TitlesOfParts>
  <Company>HVKTMM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GIẢNG CƠ SỞ AN TOÀN THÔNG TIN</dc:title>
  <dc:creator>VanVu</dc:creator>
  <cp:lastModifiedBy>Bùi Việt Thuần</cp:lastModifiedBy>
  <cp:revision>649</cp:revision>
  <dcterms:created xsi:type="dcterms:W3CDTF">2012-08-12T23:16:09Z</dcterms:created>
  <dcterms:modified xsi:type="dcterms:W3CDTF">2022-11-03T09:38:49Z</dcterms:modified>
</cp:coreProperties>
</file>